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5/17/2020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74227-186F-4223-810F-70C1BE0EAD6D}"/>
              </a:ext>
            </a:extLst>
          </p:cNvPr>
          <p:cNvSpPr>
            <a:spLocks noGrp="1"/>
          </p:cNvSpPr>
          <p:nvPr>
            <p:ph type="ctrTitle"/>
          </p:nvPr>
        </p:nvSpPr>
        <p:spPr/>
        <p:txBody>
          <a:bodyPr/>
          <a:lstStyle/>
          <a:p>
            <a:r>
              <a:rPr lang="en-US" dirty="0"/>
              <a:t>Leviticus </a:t>
            </a:r>
          </a:p>
        </p:txBody>
      </p:sp>
      <p:sp>
        <p:nvSpPr>
          <p:cNvPr id="3" name="Subtitle 2">
            <a:extLst>
              <a:ext uri="{FF2B5EF4-FFF2-40B4-BE49-F238E27FC236}">
                <a16:creationId xmlns:a16="http://schemas.microsoft.com/office/drawing/2014/main" id="{AE15A24D-F6C3-4981-B66F-F691AAC6418C}"/>
              </a:ext>
            </a:extLst>
          </p:cNvPr>
          <p:cNvSpPr>
            <a:spLocks noGrp="1"/>
          </p:cNvSpPr>
          <p:nvPr>
            <p:ph type="subTitle" idx="1"/>
          </p:nvPr>
        </p:nvSpPr>
        <p:spPr/>
        <p:txBody>
          <a:bodyPr/>
          <a:lstStyle/>
          <a:p>
            <a:r>
              <a:rPr lang="en-US" dirty="0"/>
              <a:t>Chapter 4</a:t>
            </a:r>
          </a:p>
        </p:txBody>
      </p:sp>
    </p:spTree>
    <p:extLst>
      <p:ext uri="{BB962C8B-B14F-4D97-AF65-F5344CB8AC3E}">
        <p14:creationId xmlns:p14="http://schemas.microsoft.com/office/powerpoint/2010/main" val="394531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99BC5-9699-4BBD-9B99-DCB5B558856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2F7FA05-B5DA-4643-A10D-E5B529488D1E}"/>
              </a:ext>
            </a:extLst>
          </p:cNvPr>
          <p:cNvSpPr>
            <a:spLocks noGrp="1"/>
          </p:cNvSpPr>
          <p:nvPr>
            <p:ph idx="1"/>
          </p:nvPr>
        </p:nvSpPr>
        <p:spPr/>
        <p:txBody>
          <a:bodyPr/>
          <a:lstStyle/>
          <a:p>
            <a:r>
              <a:rPr lang="en-US" sz="2000" dirty="0"/>
              <a:t>We see a descending order in these sacrifices. The more responsibility a person had the more valuable the sacrifice they needed to make atonement. The high priest represented the whole congregation, and the of course the whole congregation of course included everyone, and so those two offerings required the most valuable of the animals. The person in leadership wouldn't have represented everyone, but still represented more than just himself, and so he had a slightly more valuable animal. The individual would only have their own sin, but that was still to be taken seriously, and so they would have to bring an animal that was less valued than the others, but still carried a significant level of value. Birds weren't an option for the sin offering. This was so they would understand the cost of </a:t>
            </a:r>
            <a:r>
              <a:rPr lang="en-US" sz="2000"/>
              <a:t>their sin. </a:t>
            </a:r>
            <a:endParaRPr lang="en-US" sz="2000" dirty="0"/>
          </a:p>
          <a:p>
            <a:endParaRPr lang="en-US" dirty="0"/>
          </a:p>
        </p:txBody>
      </p:sp>
    </p:spTree>
    <p:extLst>
      <p:ext uri="{BB962C8B-B14F-4D97-AF65-F5344CB8AC3E}">
        <p14:creationId xmlns:p14="http://schemas.microsoft.com/office/powerpoint/2010/main" val="263373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48189-24AC-486C-B4C8-B03265CCA1B9}"/>
              </a:ext>
            </a:extLst>
          </p:cNvPr>
          <p:cNvSpPr>
            <a:spLocks noGrp="1"/>
          </p:cNvSpPr>
          <p:nvPr>
            <p:ph type="title"/>
          </p:nvPr>
        </p:nvSpPr>
        <p:spPr/>
        <p:txBody>
          <a:bodyPr/>
          <a:lstStyle/>
          <a:p>
            <a:r>
              <a:rPr lang="en-US" dirty="0"/>
              <a:t>Verses 1-3 </a:t>
            </a:r>
          </a:p>
        </p:txBody>
      </p:sp>
      <p:sp>
        <p:nvSpPr>
          <p:cNvPr id="3" name="Content Placeholder 2">
            <a:extLst>
              <a:ext uri="{FF2B5EF4-FFF2-40B4-BE49-F238E27FC236}">
                <a16:creationId xmlns:a16="http://schemas.microsoft.com/office/drawing/2014/main" id="{32CE2F0C-8D6D-4B7E-A9DC-9BA43629A295}"/>
              </a:ext>
            </a:extLst>
          </p:cNvPr>
          <p:cNvSpPr>
            <a:spLocks noGrp="1"/>
          </p:cNvSpPr>
          <p:nvPr>
            <p:ph idx="1"/>
          </p:nvPr>
        </p:nvSpPr>
        <p:spPr>
          <a:xfrm>
            <a:off x="685801" y="1668163"/>
            <a:ext cx="10131425" cy="4123038"/>
          </a:xfrm>
        </p:spPr>
        <p:txBody>
          <a:bodyPr>
            <a:normAutofit fontScale="92500"/>
          </a:bodyPr>
          <a:lstStyle/>
          <a:p>
            <a:r>
              <a:rPr lang="en-US" sz="2000" dirty="0"/>
              <a:t>The two compulsory sacrifices that are outlined in these chapters deal with sin. The first is the sin offering, and as it says here, the purpose of it is to deal with unintentional sin. The guilt offering, which will be discussed later, deals with intentional sin. An unintentional sin is still sin and still needed to be dealt with. Our sins were dealt with through the sacrifice of Jesus, but we still pray for forgiveness when we sin. This doesn't affect our salvation, but it does affect our relationship with God. When we know what we did we can seek forgiveness for it directly, but we can also commit sin without meaning to, and without knowing what we did. In these times we may not even be aware that we have committed a sin. Our prayers for these situations should be for God to make us aware of such sins so that we do not continue to make them.</a:t>
            </a:r>
          </a:p>
          <a:p>
            <a:r>
              <a:rPr lang="en-US" sz="2000" dirty="0"/>
              <a:t>An unintentional sin doesn't necessarily always mean that we are unaware of it either. At times it could mean that we walked into a sinful situation unintentionally, and rather than walking away from it gave into temptation. In those situations we didn't go looking to sin, but we did stumble into it, and we know perfectly well what we did.</a:t>
            </a:r>
          </a:p>
          <a:p>
            <a:endParaRPr lang="en-US" dirty="0"/>
          </a:p>
        </p:txBody>
      </p:sp>
    </p:spTree>
    <p:extLst>
      <p:ext uri="{BB962C8B-B14F-4D97-AF65-F5344CB8AC3E}">
        <p14:creationId xmlns:p14="http://schemas.microsoft.com/office/powerpoint/2010/main" val="979903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5796C-732B-4653-B87C-69C12EBD2D7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F38D4D-9FD5-427F-801B-1099B811D3AE}"/>
              </a:ext>
            </a:extLst>
          </p:cNvPr>
          <p:cNvSpPr>
            <a:spLocks noGrp="1"/>
          </p:cNvSpPr>
          <p:nvPr>
            <p:ph idx="1"/>
          </p:nvPr>
        </p:nvSpPr>
        <p:spPr/>
        <p:txBody>
          <a:bodyPr/>
          <a:lstStyle/>
          <a:p>
            <a:r>
              <a:rPr lang="en-US" sz="2400" dirty="0"/>
              <a:t>The priests were included in this. Just because the priests were tasked with making atonement for the people didn't mean they could ignore their own sin. In fact the priests are mentioned first here, meaning they had to deal with their own sin before they did anything else. The reason for this is due to the fact that since the high priest represented the people before God, any sin on the part of the high priest would in turn bring about guilt to the rest of the nation. God would punish the nation for the sin of the nation's representative.  </a:t>
            </a:r>
          </a:p>
          <a:p>
            <a:endParaRPr lang="en-US" dirty="0"/>
          </a:p>
        </p:txBody>
      </p:sp>
    </p:spTree>
    <p:extLst>
      <p:ext uri="{BB962C8B-B14F-4D97-AF65-F5344CB8AC3E}">
        <p14:creationId xmlns:p14="http://schemas.microsoft.com/office/powerpoint/2010/main" val="387359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AEF64-934F-4F29-85C6-A9D6F92C65E2}"/>
              </a:ext>
            </a:extLst>
          </p:cNvPr>
          <p:cNvSpPr>
            <a:spLocks noGrp="1"/>
          </p:cNvSpPr>
          <p:nvPr>
            <p:ph type="title"/>
          </p:nvPr>
        </p:nvSpPr>
        <p:spPr/>
        <p:txBody>
          <a:bodyPr/>
          <a:lstStyle/>
          <a:p>
            <a:r>
              <a:rPr lang="en-US" dirty="0"/>
              <a:t>Verses 4-10</a:t>
            </a:r>
          </a:p>
        </p:txBody>
      </p:sp>
      <p:sp>
        <p:nvSpPr>
          <p:cNvPr id="3" name="Content Placeholder 2">
            <a:extLst>
              <a:ext uri="{FF2B5EF4-FFF2-40B4-BE49-F238E27FC236}">
                <a16:creationId xmlns:a16="http://schemas.microsoft.com/office/drawing/2014/main" id="{A10C2301-30B3-4348-AF6F-3F76CFEF08FD}"/>
              </a:ext>
            </a:extLst>
          </p:cNvPr>
          <p:cNvSpPr>
            <a:spLocks noGrp="1"/>
          </p:cNvSpPr>
          <p:nvPr>
            <p:ph idx="1"/>
          </p:nvPr>
        </p:nvSpPr>
        <p:spPr/>
        <p:txBody>
          <a:bodyPr/>
          <a:lstStyle/>
          <a:p>
            <a:r>
              <a:rPr lang="en-US" sz="2400" dirty="0"/>
              <a:t>The priest was to bring a bull to atone for his own sin. No other animal is given as an option. He slew the animal and drained the blood, and sprinkled some of it before the veil that separated the holy place from the holy of holies seven times. He would then put some of the blood on the horn of the altar of incense that stood next to the veil. All of the rest of the blood was poured out at the base of the altar outside of the tabernacle.</a:t>
            </a:r>
          </a:p>
          <a:p>
            <a:r>
              <a:rPr lang="en-US" sz="2400" dirty="0"/>
              <a:t>There is then a very specific list of what is to be removed from the bull and placed on the altar. As Moses points out in verse 10, this is exactly the same process that was seen in the peace offering discussed in chapter 3.</a:t>
            </a:r>
          </a:p>
          <a:p>
            <a:endParaRPr lang="en-US" dirty="0"/>
          </a:p>
        </p:txBody>
      </p:sp>
    </p:spTree>
    <p:extLst>
      <p:ext uri="{BB962C8B-B14F-4D97-AF65-F5344CB8AC3E}">
        <p14:creationId xmlns:p14="http://schemas.microsoft.com/office/powerpoint/2010/main" val="3272626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B8EEB-5CE1-4E9F-AE4C-39D0307A3DBB}"/>
              </a:ext>
            </a:extLst>
          </p:cNvPr>
          <p:cNvSpPr>
            <a:spLocks noGrp="1"/>
          </p:cNvSpPr>
          <p:nvPr>
            <p:ph type="title"/>
          </p:nvPr>
        </p:nvSpPr>
        <p:spPr/>
        <p:txBody>
          <a:bodyPr/>
          <a:lstStyle/>
          <a:p>
            <a:r>
              <a:rPr lang="en-US" dirty="0"/>
              <a:t>Verses 11-12 </a:t>
            </a:r>
          </a:p>
        </p:txBody>
      </p:sp>
      <p:sp>
        <p:nvSpPr>
          <p:cNvPr id="3" name="Content Placeholder 2">
            <a:extLst>
              <a:ext uri="{FF2B5EF4-FFF2-40B4-BE49-F238E27FC236}">
                <a16:creationId xmlns:a16="http://schemas.microsoft.com/office/drawing/2014/main" id="{3D1856A5-8116-45CF-AB2A-30E57772317F}"/>
              </a:ext>
            </a:extLst>
          </p:cNvPr>
          <p:cNvSpPr>
            <a:spLocks noGrp="1"/>
          </p:cNvSpPr>
          <p:nvPr>
            <p:ph idx="1"/>
          </p:nvPr>
        </p:nvSpPr>
        <p:spPr/>
        <p:txBody>
          <a:bodyPr/>
          <a:lstStyle/>
          <a:p>
            <a:r>
              <a:rPr lang="en-US" sz="3200" dirty="0"/>
              <a:t>The rest of the bull, that is everything that wasn't specifically mentioned in verses 8-10, was to be taken outside of the camp and burned.</a:t>
            </a:r>
          </a:p>
          <a:p>
            <a:endParaRPr lang="en-US" dirty="0"/>
          </a:p>
        </p:txBody>
      </p:sp>
    </p:spTree>
    <p:extLst>
      <p:ext uri="{BB962C8B-B14F-4D97-AF65-F5344CB8AC3E}">
        <p14:creationId xmlns:p14="http://schemas.microsoft.com/office/powerpoint/2010/main" val="3609022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4081D-05F2-419A-95AA-E597592F36EA}"/>
              </a:ext>
            </a:extLst>
          </p:cNvPr>
          <p:cNvSpPr>
            <a:spLocks noGrp="1"/>
          </p:cNvSpPr>
          <p:nvPr>
            <p:ph type="title"/>
          </p:nvPr>
        </p:nvSpPr>
        <p:spPr/>
        <p:txBody>
          <a:bodyPr/>
          <a:lstStyle/>
          <a:p>
            <a:r>
              <a:rPr lang="en-US" dirty="0"/>
              <a:t>Hebrews 13:11-13</a:t>
            </a:r>
            <a:br>
              <a:rPr lang="en-US" dirty="0"/>
            </a:br>
            <a:endParaRPr lang="en-US" dirty="0"/>
          </a:p>
        </p:txBody>
      </p:sp>
      <p:sp>
        <p:nvSpPr>
          <p:cNvPr id="3" name="Content Placeholder 2">
            <a:extLst>
              <a:ext uri="{FF2B5EF4-FFF2-40B4-BE49-F238E27FC236}">
                <a16:creationId xmlns:a16="http://schemas.microsoft.com/office/drawing/2014/main" id="{C453F35B-5A5C-429A-B923-448DEF514070}"/>
              </a:ext>
            </a:extLst>
          </p:cNvPr>
          <p:cNvSpPr>
            <a:spLocks noGrp="1"/>
          </p:cNvSpPr>
          <p:nvPr>
            <p:ph idx="1"/>
          </p:nvPr>
        </p:nvSpPr>
        <p:spPr/>
        <p:txBody>
          <a:bodyPr/>
          <a:lstStyle/>
          <a:p>
            <a:r>
              <a:rPr lang="en-US" sz="2400" dirty="0"/>
              <a:t>According to Hebrews the bull being taken outside of the camp was symbolic of the removal of the sin from the camp. The author of Hebrews draws a parallel between this and how Jesus was taken outside of the city to be crucified.</a:t>
            </a:r>
          </a:p>
          <a:p>
            <a:endParaRPr lang="en-US" dirty="0"/>
          </a:p>
        </p:txBody>
      </p:sp>
    </p:spTree>
    <p:extLst>
      <p:ext uri="{BB962C8B-B14F-4D97-AF65-F5344CB8AC3E}">
        <p14:creationId xmlns:p14="http://schemas.microsoft.com/office/powerpoint/2010/main" val="865235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C1343-C5FF-4FA4-B0D4-E84F92379E7C}"/>
              </a:ext>
            </a:extLst>
          </p:cNvPr>
          <p:cNvSpPr>
            <a:spLocks noGrp="1"/>
          </p:cNvSpPr>
          <p:nvPr>
            <p:ph type="title"/>
          </p:nvPr>
        </p:nvSpPr>
        <p:spPr/>
        <p:txBody>
          <a:bodyPr/>
          <a:lstStyle/>
          <a:p>
            <a:r>
              <a:rPr lang="en-US" dirty="0"/>
              <a:t>Verses 13-21 </a:t>
            </a:r>
          </a:p>
        </p:txBody>
      </p:sp>
      <p:sp>
        <p:nvSpPr>
          <p:cNvPr id="3" name="Content Placeholder 2">
            <a:extLst>
              <a:ext uri="{FF2B5EF4-FFF2-40B4-BE49-F238E27FC236}">
                <a16:creationId xmlns:a16="http://schemas.microsoft.com/office/drawing/2014/main" id="{91AAB8A5-C4E8-4635-BE91-6055D05A76F1}"/>
              </a:ext>
            </a:extLst>
          </p:cNvPr>
          <p:cNvSpPr>
            <a:spLocks noGrp="1"/>
          </p:cNvSpPr>
          <p:nvPr>
            <p:ph idx="1"/>
          </p:nvPr>
        </p:nvSpPr>
        <p:spPr/>
        <p:txBody>
          <a:bodyPr/>
          <a:lstStyle/>
          <a:p>
            <a:r>
              <a:rPr lang="en-US" sz="2400" dirty="0"/>
              <a:t>Here Moses discusses the process for making atonement for the sin of the congregation. It wasn't necessary to slaughter one bull for each and every person. One bull was sacrificed for the entire nation. Representatives would bring the bull to the tabernacle and lay their hands on it. It was then slain, and then the process was the same as it was for the high priest.</a:t>
            </a:r>
          </a:p>
          <a:p>
            <a:endParaRPr lang="en-US" dirty="0"/>
          </a:p>
        </p:txBody>
      </p:sp>
    </p:spTree>
    <p:extLst>
      <p:ext uri="{BB962C8B-B14F-4D97-AF65-F5344CB8AC3E}">
        <p14:creationId xmlns:p14="http://schemas.microsoft.com/office/powerpoint/2010/main" val="162094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FD8AB-B6F1-4D3C-A79C-4D496B540D37}"/>
              </a:ext>
            </a:extLst>
          </p:cNvPr>
          <p:cNvSpPr>
            <a:spLocks noGrp="1"/>
          </p:cNvSpPr>
          <p:nvPr>
            <p:ph type="title"/>
          </p:nvPr>
        </p:nvSpPr>
        <p:spPr/>
        <p:txBody>
          <a:bodyPr/>
          <a:lstStyle/>
          <a:p>
            <a:r>
              <a:rPr lang="en-US" dirty="0"/>
              <a:t>Verses 22-26 </a:t>
            </a:r>
          </a:p>
        </p:txBody>
      </p:sp>
      <p:sp>
        <p:nvSpPr>
          <p:cNvPr id="3" name="Content Placeholder 2">
            <a:extLst>
              <a:ext uri="{FF2B5EF4-FFF2-40B4-BE49-F238E27FC236}">
                <a16:creationId xmlns:a16="http://schemas.microsoft.com/office/drawing/2014/main" id="{E1A95795-11BE-46ED-B71C-EDCE293D6656}"/>
              </a:ext>
            </a:extLst>
          </p:cNvPr>
          <p:cNvSpPr>
            <a:spLocks noGrp="1"/>
          </p:cNvSpPr>
          <p:nvPr>
            <p:ph idx="1"/>
          </p:nvPr>
        </p:nvSpPr>
        <p:spPr/>
        <p:txBody>
          <a:bodyPr/>
          <a:lstStyle/>
          <a:p>
            <a:r>
              <a:rPr lang="en-US" sz="2000" dirty="0"/>
              <a:t>These instructions are for anyone other than the priests who was in a position of leadership. This would include elders, or public officials, etc. In this case God required a male goat rather than a bull. Also, the blood wasn't sprinkled before the veil inside the tabernacle as it was with the high priest's offering and the offering for the congregation. All of the blood went onto the altar outside of the tabernacle. Some was placed on the horns, and the rest was poured out at the base. The fat of the goat was to be removed in the same way as the peace offering, and while it doesn't say, one would imagine that the rest of the goat was to be burned outside of the camp the same as the bull. I make this assumption because Moses mentions the removal of the fat, just as he did with the bull, and this implies that what was done with the bull was also to be done with the goat.</a:t>
            </a:r>
          </a:p>
          <a:p>
            <a:endParaRPr lang="en-US" dirty="0"/>
          </a:p>
        </p:txBody>
      </p:sp>
    </p:spTree>
    <p:extLst>
      <p:ext uri="{BB962C8B-B14F-4D97-AF65-F5344CB8AC3E}">
        <p14:creationId xmlns:p14="http://schemas.microsoft.com/office/powerpoint/2010/main" val="4137825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1C664-28F7-4854-B3C8-EB5AA8014A72}"/>
              </a:ext>
            </a:extLst>
          </p:cNvPr>
          <p:cNvSpPr>
            <a:spLocks noGrp="1"/>
          </p:cNvSpPr>
          <p:nvPr>
            <p:ph type="title"/>
          </p:nvPr>
        </p:nvSpPr>
        <p:spPr/>
        <p:txBody>
          <a:bodyPr/>
          <a:lstStyle/>
          <a:p>
            <a:r>
              <a:rPr lang="en-US" dirty="0"/>
              <a:t>Verses 27-35 </a:t>
            </a:r>
          </a:p>
        </p:txBody>
      </p:sp>
      <p:sp>
        <p:nvSpPr>
          <p:cNvPr id="3" name="Content Placeholder 2">
            <a:extLst>
              <a:ext uri="{FF2B5EF4-FFF2-40B4-BE49-F238E27FC236}">
                <a16:creationId xmlns:a16="http://schemas.microsoft.com/office/drawing/2014/main" id="{B2A96B86-099A-45C3-87AA-57BCD63F4225}"/>
              </a:ext>
            </a:extLst>
          </p:cNvPr>
          <p:cNvSpPr>
            <a:spLocks noGrp="1"/>
          </p:cNvSpPr>
          <p:nvPr>
            <p:ph idx="1"/>
          </p:nvPr>
        </p:nvSpPr>
        <p:spPr/>
        <p:txBody>
          <a:bodyPr/>
          <a:lstStyle/>
          <a:p>
            <a:r>
              <a:rPr lang="en-US" sz="2400" dirty="0"/>
              <a:t>While we had the prescription for the congregation as a whole, now we have one for the individual people. If one of the people sinned, they had the option of bringing either a female goat, or a female lamb. They would bring it to the priest and the process was the same as with the person in leadership.</a:t>
            </a:r>
          </a:p>
          <a:p>
            <a:endParaRPr lang="en-US" dirty="0"/>
          </a:p>
        </p:txBody>
      </p:sp>
    </p:spTree>
    <p:extLst>
      <p:ext uri="{BB962C8B-B14F-4D97-AF65-F5344CB8AC3E}">
        <p14:creationId xmlns:p14="http://schemas.microsoft.com/office/powerpoint/2010/main" val="11930022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15</TotalTime>
  <Words>1057</Words>
  <Application>Microsoft Office PowerPoint</Application>
  <PresentationFormat>Widescreen</PresentationFormat>
  <Paragraphs>20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Celestial</vt:lpstr>
      <vt:lpstr>Leviticus </vt:lpstr>
      <vt:lpstr>Verses 1-3 </vt:lpstr>
      <vt:lpstr>PowerPoint Presentation</vt:lpstr>
      <vt:lpstr>Verses 4-10</vt:lpstr>
      <vt:lpstr>Verses 11-12 </vt:lpstr>
      <vt:lpstr>Hebrews 13:11-13 </vt:lpstr>
      <vt:lpstr>Verses 13-21 </vt:lpstr>
      <vt:lpstr>Verses 22-26 </vt:lpstr>
      <vt:lpstr>Verses 27-35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 </dc:title>
  <dc:creator>Bryan Jones</dc:creator>
  <cp:lastModifiedBy>Bryan Jones</cp:lastModifiedBy>
  <cp:revision>2</cp:revision>
  <dcterms:created xsi:type="dcterms:W3CDTF">2020-05-17T16:18:56Z</dcterms:created>
  <dcterms:modified xsi:type="dcterms:W3CDTF">2020-05-17T16:34:20Z</dcterms:modified>
</cp:coreProperties>
</file>