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5/31/2020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5/31/2020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187A5-0F18-4F02-AE9C-BB09491E0BD1}"/>
              </a:ext>
            </a:extLst>
          </p:cNvPr>
          <p:cNvSpPr>
            <a:spLocks noGrp="1"/>
          </p:cNvSpPr>
          <p:nvPr>
            <p:ph type="ctrTitle"/>
          </p:nvPr>
        </p:nvSpPr>
        <p:spPr/>
        <p:txBody>
          <a:bodyPr/>
          <a:lstStyle/>
          <a:p>
            <a:r>
              <a:rPr lang="en-US" dirty="0"/>
              <a:t>Leviticus</a:t>
            </a:r>
          </a:p>
        </p:txBody>
      </p:sp>
      <p:sp>
        <p:nvSpPr>
          <p:cNvPr id="3" name="Subtitle 2">
            <a:extLst>
              <a:ext uri="{FF2B5EF4-FFF2-40B4-BE49-F238E27FC236}">
                <a16:creationId xmlns:a16="http://schemas.microsoft.com/office/drawing/2014/main" id="{2178BB83-C85B-4102-816D-588FBEEFAE11}"/>
              </a:ext>
            </a:extLst>
          </p:cNvPr>
          <p:cNvSpPr>
            <a:spLocks noGrp="1"/>
          </p:cNvSpPr>
          <p:nvPr>
            <p:ph type="subTitle" idx="1"/>
          </p:nvPr>
        </p:nvSpPr>
        <p:spPr/>
        <p:txBody>
          <a:bodyPr/>
          <a:lstStyle/>
          <a:p>
            <a:r>
              <a:rPr lang="en-US" dirty="0"/>
              <a:t>Chapter 7-8</a:t>
            </a:r>
          </a:p>
        </p:txBody>
      </p:sp>
    </p:spTree>
    <p:extLst>
      <p:ext uri="{BB962C8B-B14F-4D97-AF65-F5344CB8AC3E}">
        <p14:creationId xmlns:p14="http://schemas.microsoft.com/office/powerpoint/2010/main" val="2993893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B1EB5-AD2A-4C36-9BEC-A59765DEB169}"/>
              </a:ext>
            </a:extLst>
          </p:cNvPr>
          <p:cNvSpPr>
            <a:spLocks noGrp="1"/>
          </p:cNvSpPr>
          <p:nvPr>
            <p:ph type="title"/>
          </p:nvPr>
        </p:nvSpPr>
        <p:spPr/>
        <p:txBody>
          <a:bodyPr/>
          <a:lstStyle/>
          <a:p>
            <a:r>
              <a:rPr lang="en-US" dirty="0"/>
              <a:t>Verses 18-21 </a:t>
            </a:r>
          </a:p>
        </p:txBody>
      </p:sp>
      <p:sp>
        <p:nvSpPr>
          <p:cNvPr id="3" name="Content Placeholder 2">
            <a:extLst>
              <a:ext uri="{FF2B5EF4-FFF2-40B4-BE49-F238E27FC236}">
                <a16:creationId xmlns:a16="http://schemas.microsoft.com/office/drawing/2014/main" id="{CB1C52B2-F9BC-433C-B7FB-B7FE82C1637E}"/>
              </a:ext>
            </a:extLst>
          </p:cNvPr>
          <p:cNvSpPr>
            <a:spLocks noGrp="1"/>
          </p:cNvSpPr>
          <p:nvPr>
            <p:ph idx="1"/>
          </p:nvPr>
        </p:nvSpPr>
        <p:spPr/>
        <p:txBody>
          <a:bodyPr/>
          <a:lstStyle/>
          <a:p>
            <a:r>
              <a:rPr lang="en-US" sz="2800" dirty="0"/>
              <a:t>Next came the ram of the burnt offering. It was prepared as God commanded. The burnt offering was intended purely as worship unto God. It wasn't intended as a covering for sin or guilt, but only to worship God. Looking at the order here, they first had to deal with their sin through the sin offering, and only then could they offer appropriate praise to God.</a:t>
            </a:r>
          </a:p>
          <a:p>
            <a:endParaRPr lang="en-US" dirty="0"/>
          </a:p>
        </p:txBody>
      </p:sp>
    </p:spTree>
    <p:extLst>
      <p:ext uri="{BB962C8B-B14F-4D97-AF65-F5344CB8AC3E}">
        <p14:creationId xmlns:p14="http://schemas.microsoft.com/office/powerpoint/2010/main" val="2844481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B2759-90FA-4AD6-8DC5-8EBA985A5AAB}"/>
              </a:ext>
            </a:extLst>
          </p:cNvPr>
          <p:cNvSpPr>
            <a:spLocks noGrp="1"/>
          </p:cNvSpPr>
          <p:nvPr>
            <p:ph type="title"/>
          </p:nvPr>
        </p:nvSpPr>
        <p:spPr/>
        <p:txBody>
          <a:bodyPr/>
          <a:lstStyle/>
          <a:p>
            <a:r>
              <a:rPr lang="en-US" dirty="0"/>
              <a:t>Verses 22-28 </a:t>
            </a:r>
          </a:p>
        </p:txBody>
      </p:sp>
      <p:sp>
        <p:nvSpPr>
          <p:cNvPr id="3" name="Content Placeholder 2">
            <a:extLst>
              <a:ext uri="{FF2B5EF4-FFF2-40B4-BE49-F238E27FC236}">
                <a16:creationId xmlns:a16="http://schemas.microsoft.com/office/drawing/2014/main" id="{FE48E184-FAF7-4AB4-A522-403F868D37D2}"/>
              </a:ext>
            </a:extLst>
          </p:cNvPr>
          <p:cNvSpPr>
            <a:spLocks noGrp="1"/>
          </p:cNvSpPr>
          <p:nvPr>
            <p:ph idx="1"/>
          </p:nvPr>
        </p:nvSpPr>
        <p:spPr/>
        <p:txBody>
          <a:bodyPr/>
          <a:lstStyle/>
          <a:p>
            <a:r>
              <a:rPr lang="en-US" sz="2800" dirty="0"/>
              <a:t>Then came the ram of the ordination, which was unique to this ceremony. Some of the blood from this ram was placed on the right ear, the thumb of the right hand, and the big toe of the right foot. This was symbolic, consecrating the priests to listen to God's word, perform the work of God, and to walk holy lives. A portion of the ram of ordination was then placed on the altar alongside the burnt offering, after waving them as a wave offering, with a few cakes of bread from the basket.</a:t>
            </a:r>
          </a:p>
          <a:p>
            <a:endParaRPr lang="en-US" dirty="0"/>
          </a:p>
        </p:txBody>
      </p:sp>
    </p:spTree>
    <p:extLst>
      <p:ext uri="{BB962C8B-B14F-4D97-AF65-F5344CB8AC3E}">
        <p14:creationId xmlns:p14="http://schemas.microsoft.com/office/powerpoint/2010/main" val="2117053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E800F-9ED3-4148-BF8B-03775267FF66}"/>
              </a:ext>
            </a:extLst>
          </p:cNvPr>
          <p:cNvSpPr>
            <a:spLocks noGrp="1"/>
          </p:cNvSpPr>
          <p:nvPr>
            <p:ph type="title"/>
          </p:nvPr>
        </p:nvSpPr>
        <p:spPr/>
        <p:txBody>
          <a:bodyPr/>
          <a:lstStyle/>
          <a:p>
            <a:r>
              <a:rPr lang="en-US" dirty="0"/>
              <a:t>Verses 29-32</a:t>
            </a:r>
          </a:p>
        </p:txBody>
      </p:sp>
      <p:sp>
        <p:nvSpPr>
          <p:cNvPr id="3" name="Content Placeholder 2">
            <a:extLst>
              <a:ext uri="{FF2B5EF4-FFF2-40B4-BE49-F238E27FC236}">
                <a16:creationId xmlns:a16="http://schemas.microsoft.com/office/drawing/2014/main" id="{79AC64C6-B821-4F51-87B9-CF00F04A1473}"/>
              </a:ext>
            </a:extLst>
          </p:cNvPr>
          <p:cNvSpPr>
            <a:spLocks noGrp="1"/>
          </p:cNvSpPr>
          <p:nvPr>
            <p:ph idx="1"/>
          </p:nvPr>
        </p:nvSpPr>
        <p:spPr/>
        <p:txBody>
          <a:bodyPr>
            <a:normAutofit fontScale="92500" lnSpcReduction="10000"/>
          </a:bodyPr>
          <a:lstStyle/>
          <a:p>
            <a:r>
              <a:rPr lang="en-US" sz="2800" dirty="0"/>
              <a:t>The breast from the ram of ordination went to Moses as his portion (Exodus 29:26). It doesn't say who the breast from this ram went to after Moses died. Two possibilities seem to present: one is that whoever was leading Israel after Moses died would receive this portion, and the other is that this was unique to Moses only, and after he died this consecration ceremony was performed a little differently in the future. Some of the blood was then used to consecrate the garments of the priests, and the rest of the ram was boiled and eaten there in front of the tabernacle.</a:t>
            </a:r>
          </a:p>
          <a:p>
            <a:endParaRPr lang="en-US" dirty="0"/>
          </a:p>
        </p:txBody>
      </p:sp>
    </p:spTree>
    <p:extLst>
      <p:ext uri="{BB962C8B-B14F-4D97-AF65-F5344CB8AC3E}">
        <p14:creationId xmlns:p14="http://schemas.microsoft.com/office/powerpoint/2010/main" val="257827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B725E-5D16-435B-8DB3-6AF2894DFD1A}"/>
              </a:ext>
            </a:extLst>
          </p:cNvPr>
          <p:cNvSpPr>
            <a:spLocks noGrp="1"/>
          </p:cNvSpPr>
          <p:nvPr>
            <p:ph type="title"/>
          </p:nvPr>
        </p:nvSpPr>
        <p:spPr/>
        <p:txBody>
          <a:bodyPr/>
          <a:lstStyle/>
          <a:p>
            <a:r>
              <a:rPr lang="en-US" dirty="0"/>
              <a:t>Verses 33-36 </a:t>
            </a:r>
          </a:p>
        </p:txBody>
      </p:sp>
      <p:sp>
        <p:nvSpPr>
          <p:cNvPr id="3" name="Content Placeholder 2">
            <a:extLst>
              <a:ext uri="{FF2B5EF4-FFF2-40B4-BE49-F238E27FC236}">
                <a16:creationId xmlns:a16="http://schemas.microsoft.com/office/drawing/2014/main" id="{2FF2DA82-DCDD-47FE-9A0B-1CDFB10F59A2}"/>
              </a:ext>
            </a:extLst>
          </p:cNvPr>
          <p:cNvSpPr>
            <a:spLocks noGrp="1"/>
          </p:cNvSpPr>
          <p:nvPr>
            <p:ph idx="1"/>
          </p:nvPr>
        </p:nvSpPr>
        <p:spPr/>
        <p:txBody>
          <a:bodyPr>
            <a:normAutofit fontScale="92500" lnSpcReduction="10000"/>
          </a:bodyPr>
          <a:lstStyle/>
          <a:p>
            <a:r>
              <a:rPr lang="en-US" sz="2400" dirty="0"/>
              <a:t>They weren't to leave the courtyard of the Tabernacle for seven days. Leaving at this stage would be disobedience, and would mean death for the priest. It may be wondered why it was required for them to remain there for such a long time, but if you think about it, during this time they would have been separated from all worldly distractions. It gave them ample time to think about their new positions as priests, the importance of the job they had been given, and to prepare themselves emotionally and psychologically for the task. Pastors today, while they don't have to undergo this seven-day process, should still find a way to get into the proper mindset. One can't take such a position too seriously. This person is responsible for the spiritual well-being of people, and if he doesn't take that seriously then neither will the people in his charge.  </a:t>
            </a:r>
          </a:p>
          <a:p>
            <a:endParaRPr lang="en-US" dirty="0"/>
          </a:p>
        </p:txBody>
      </p:sp>
    </p:spTree>
    <p:extLst>
      <p:ext uri="{BB962C8B-B14F-4D97-AF65-F5344CB8AC3E}">
        <p14:creationId xmlns:p14="http://schemas.microsoft.com/office/powerpoint/2010/main" val="2991709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A9D32-EBA9-4ADF-913E-DD3ECD9D8A37}"/>
              </a:ext>
            </a:extLst>
          </p:cNvPr>
          <p:cNvSpPr>
            <a:spLocks noGrp="1"/>
          </p:cNvSpPr>
          <p:nvPr>
            <p:ph type="title"/>
          </p:nvPr>
        </p:nvSpPr>
        <p:spPr/>
        <p:txBody>
          <a:bodyPr/>
          <a:lstStyle/>
          <a:p>
            <a:r>
              <a:rPr lang="en-US" dirty="0"/>
              <a:t>chapter 7 Verses 22-27  </a:t>
            </a:r>
          </a:p>
        </p:txBody>
      </p:sp>
      <p:sp>
        <p:nvSpPr>
          <p:cNvPr id="3" name="Content Placeholder 2">
            <a:extLst>
              <a:ext uri="{FF2B5EF4-FFF2-40B4-BE49-F238E27FC236}">
                <a16:creationId xmlns:a16="http://schemas.microsoft.com/office/drawing/2014/main" id="{3C253FA7-54EC-4C6C-BC4A-649CD3C1FA70}"/>
              </a:ext>
            </a:extLst>
          </p:cNvPr>
          <p:cNvSpPr>
            <a:spLocks noGrp="1"/>
          </p:cNvSpPr>
          <p:nvPr>
            <p:ph idx="1"/>
          </p:nvPr>
        </p:nvSpPr>
        <p:spPr/>
        <p:txBody>
          <a:bodyPr/>
          <a:lstStyle/>
          <a:p>
            <a:r>
              <a:rPr lang="en-US" sz="2800" dirty="0"/>
              <a:t>They weren't to eat the fat or the blood. The priest was to remove all of the fat from the animal before cooking it, and apparently so where the rest of the people. This only refers to the large fat deposits in the animal’s body. There would always be some fat residue on the meat; that is impossible to remove entirely.</a:t>
            </a:r>
          </a:p>
          <a:p>
            <a:endParaRPr lang="en-US" dirty="0"/>
          </a:p>
        </p:txBody>
      </p:sp>
    </p:spTree>
    <p:extLst>
      <p:ext uri="{BB962C8B-B14F-4D97-AF65-F5344CB8AC3E}">
        <p14:creationId xmlns:p14="http://schemas.microsoft.com/office/powerpoint/2010/main" val="417104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F65FE-B7B1-4E39-A3BE-E3A415CB993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E055693-5287-4B0A-B427-8FCD526E3F75}"/>
              </a:ext>
            </a:extLst>
          </p:cNvPr>
          <p:cNvSpPr>
            <a:spLocks noGrp="1"/>
          </p:cNvSpPr>
          <p:nvPr>
            <p:ph idx="1"/>
          </p:nvPr>
        </p:nvSpPr>
        <p:spPr/>
        <p:txBody>
          <a:bodyPr/>
          <a:lstStyle/>
          <a:p>
            <a:r>
              <a:rPr lang="en-US" sz="2400" dirty="0"/>
              <a:t>Animals that died in the field of natural causes, or were killed by another animal, could be used for some things (the hide could be used for instance) but they weren't allowed to eat them. The reason for this is that the animal wasn't properly prepared. They were supposed to drain the blood, and remove the fat. The animal that died of natural causes, or the animal that was killed by another animal, never had the blood or the fat removed. The blood especially would have begun to coagulate in the body at this point making it unfit for eating.</a:t>
            </a:r>
          </a:p>
          <a:p>
            <a:endParaRPr lang="en-US" dirty="0"/>
          </a:p>
        </p:txBody>
      </p:sp>
    </p:spTree>
    <p:extLst>
      <p:ext uri="{BB962C8B-B14F-4D97-AF65-F5344CB8AC3E}">
        <p14:creationId xmlns:p14="http://schemas.microsoft.com/office/powerpoint/2010/main" val="2041600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F8B00-60F8-419E-9DF8-F1C8262120B2}"/>
              </a:ext>
            </a:extLst>
          </p:cNvPr>
          <p:cNvSpPr>
            <a:spLocks noGrp="1"/>
          </p:cNvSpPr>
          <p:nvPr>
            <p:ph type="title"/>
          </p:nvPr>
        </p:nvSpPr>
        <p:spPr/>
        <p:txBody>
          <a:bodyPr/>
          <a:lstStyle/>
          <a:p>
            <a:r>
              <a:rPr lang="en-US" dirty="0"/>
              <a:t>Verses 28-38 </a:t>
            </a:r>
          </a:p>
        </p:txBody>
      </p:sp>
      <p:sp>
        <p:nvSpPr>
          <p:cNvPr id="3" name="Content Placeholder 2">
            <a:extLst>
              <a:ext uri="{FF2B5EF4-FFF2-40B4-BE49-F238E27FC236}">
                <a16:creationId xmlns:a16="http://schemas.microsoft.com/office/drawing/2014/main" id="{4A9BA717-96AE-4760-8005-8D323CBACBF9}"/>
              </a:ext>
            </a:extLst>
          </p:cNvPr>
          <p:cNvSpPr>
            <a:spLocks noGrp="1"/>
          </p:cNvSpPr>
          <p:nvPr>
            <p:ph idx="1"/>
          </p:nvPr>
        </p:nvSpPr>
        <p:spPr/>
        <p:txBody>
          <a:bodyPr/>
          <a:lstStyle/>
          <a:p>
            <a:r>
              <a:rPr lang="en-US" sz="2800" dirty="0"/>
              <a:t>The breast and the right thigh of the peace offering were to be the priest’s portion. All of the fat was to be burned on the altar. The rest of the offering could be used by the worshiper, which could be implied by the intention of the peace offering, which was to symbolize a peace-meal shared between the worshiper and God.</a:t>
            </a:r>
          </a:p>
          <a:p>
            <a:endParaRPr lang="en-US" dirty="0"/>
          </a:p>
        </p:txBody>
      </p:sp>
    </p:spTree>
    <p:extLst>
      <p:ext uri="{BB962C8B-B14F-4D97-AF65-F5344CB8AC3E}">
        <p14:creationId xmlns:p14="http://schemas.microsoft.com/office/powerpoint/2010/main" val="2257316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356FC-A650-4FAB-A6F6-633F4FCE44A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831A2D-2593-4CCF-91C2-C4441A4DF85F}"/>
              </a:ext>
            </a:extLst>
          </p:cNvPr>
          <p:cNvSpPr>
            <a:spLocks noGrp="1"/>
          </p:cNvSpPr>
          <p:nvPr>
            <p:ph idx="1"/>
          </p:nvPr>
        </p:nvSpPr>
        <p:spPr/>
        <p:txBody>
          <a:bodyPr/>
          <a:lstStyle/>
          <a:p>
            <a:r>
              <a:rPr lang="en-US" sz="2800" dirty="0"/>
              <a:t>The wave offering was made in a horizontal motion, and the heave offering (not mentioned here) was made in a vertical motion. The breast was presented as a wave offering, and then it belonged to the priest.  </a:t>
            </a:r>
          </a:p>
          <a:p>
            <a:endParaRPr lang="en-US" dirty="0"/>
          </a:p>
        </p:txBody>
      </p:sp>
    </p:spTree>
    <p:extLst>
      <p:ext uri="{BB962C8B-B14F-4D97-AF65-F5344CB8AC3E}">
        <p14:creationId xmlns:p14="http://schemas.microsoft.com/office/powerpoint/2010/main" val="3373014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EC125-8AD1-4672-AB79-EFBA93179805}"/>
              </a:ext>
            </a:extLst>
          </p:cNvPr>
          <p:cNvSpPr>
            <a:spLocks noGrp="1"/>
          </p:cNvSpPr>
          <p:nvPr>
            <p:ph type="title"/>
          </p:nvPr>
        </p:nvSpPr>
        <p:spPr/>
        <p:txBody>
          <a:bodyPr/>
          <a:lstStyle/>
          <a:p>
            <a:r>
              <a:rPr lang="en-US" dirty="0"/>
              <a:t>Chapter 8 Verses 1-3 </a:t>
            </a:r>
            <a:br>
              <a:rPr lang="en-US" dirty="0"/>
            </a:br>
            <a:endParaRPr lang="en-US" dirty="0"/>
          </a:p>
        </p:txBody>
      </p:sp>
      <p:sp>
        <p:nvSpPr>
          <p:cNvPr id="3" name="Content Placeholder 2">
            <a:extLst>
              <a:ext uri="{FF2B5EF4-FFF2-40B4-BE49-F238E27FC236}">
                <a16:creationId xmlns:a16="http://schemas.microsoft.com/office/drawing/2014/main" id="{B703A155-F31A-499A-884D-48C9B3C2D991}"/>
              </a:ext>
            </a:extLst>
          </p:cNvPr>
          <p:cNvSpPr>
            <a:spLocks noGrp="1"/>
          </p:cNvSpPr>
          <p:nvPr>
            <p:ph idx="1"/>
          </p:nvPr>
        </p:nvSpPr>
        <p:spPr/>
        <p:txBody>
          <a:bodyPr/>
          <a:lstStyle/>
          <a:p>
            <a:r>
              <a:rPr lang="en-US" sz="2800" dirty="0"/>
              <a:t>The consecration of the priesthood was commanded by God back in Exodus 29, but they had to wait until the Tabernacle was complete, and the law of the sacrificial system was established before they could perform this ceremony.</a:t>
            </a:r>
          </a:p>
          <a:p>
            <a:endParaRPr lang="en-US" dirty="0"/>
          </a:p>
        </p:txBody>
      </p:sp>
    </p:spTree>
    <p:extLst>
      <p:ext uri="{BB962C8B-B14F-4D97-AF65-F5344CB8AC3E}">
        <p14:creationId xmlns:p14="http://schemas.microsoft.com/office/powerpoint/2010/main" val="3948665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55F70-79D8-47CD-BDA9-21F544DBCBF5}"/>
              </a:ext>
            </a:extLst>
          </p:cNvPr>
          <p:cNvSpPr>
            <a:spLocks noGrp="1"/>
          </p:cNvSpPr>
          <p:nvPr>
            <p:ph type="title"/>
          </p:nvPr>
        </p:nvSpPr>
        <p:spPr/>
        <p:txBody>
          <a:bodyPr/>
          <a:lstStyle/>
          <a:p>
            <a:r>
              <a:rPr lang="en-US" dirty="0"/>
              <a:t>Exodus 29: 1-3</a:t>
            </a:r>
          </a:p>
        </p:txBody>
      </p:sp>
      <p:sp>
        <p:nvSpPr>
          <p:cNvPr id="3" name="Content Placeholder 2">
            <a:extLst>
              <a:ext uri="{FF2B5EF4-FFF2-40B4-BE49-F238E27FC236}">
                <a16:creationId xmlns:a16="http://schemas.microsoft.com/office/drawing/2014/main" id="{511261D4-C7A2-4F8C-B99C-C2F078FA854A}"/>
              </a:ext>
            </a:extLst>
          </p:cNvPr>
          <p:cNvSpPr>
            <a:spLocks noGrp="1"/>
          </p:cNvSpPr>
          <p:nvPr>
            <p:ph idx="1"/>
          </p:nvPr>
        </p:nvSpPr>
        <p:spPr/>
        <p:txBody>
          <a:bodyPr/>
          <a:lstStyle/>
          <a:p>
            <a:r>
              <a:rPr lang="en-US" sz="2800" dirty="0"/>
              <a:t>The ram of the burnt offering was to be completely burned just all of the burnt offerings were to be, but the ram of the ordination was to cooked and eaten by the priests.</a:t>
            </a:r>
          </a:p>
          <a:p>
            <a:endParaRPr lang="en-US" dirty="0"/>
          </a:p>
        </p:txBody>
      </p:sp>
    </p:spTree>
    <p:extLst>
      <p:ext uri="{BB962C8B-B14F-4D97-AF65-F5344CB8AC3E}">
        <p14:creationId xmlns:p14="http://schemas.microsoft.com/office/powerpoint/2010/main" val="2722784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C8E18-B268-4551-B8F9-4C5D0F3DD9F3}"/>
              </a:ext>
            </a:extLst>
          </p:cNvPr>
          <p:cNvSpPr>
            <a:spLocks noGrp="1"/>
          </p:cNvSpPr>
          <p:nvPr>
            <p:ph type="title"/>
          </p:nvPr>
        </p:nvSpPr>
        <p:spPr/>
        <p:txBody>
          <a:bodyPr/>
          <a:lstStyle/>
          <a:p>
            <a:r>
              <a:rPr lang="en-US" dirty="0"/>
              <a:t>Verses 4-13 </a:t>
            </a:r>
          </a:p>
        </p:txBody>
      </p:sp>
      <p:sp>
        <p:nvSpPr>
          <p:cNvPr id="3" name="Content Placeholder 2">
            <a:extLst>
              <a:ext uri="{FF2B5EF4-FFF2-40B4-BE49-F238E27FC236}">
                <a16:creationId xmlns:a16="http://schemas.microsoft.com/office/drawing/2014/main" id="{93A931D5-E312-4F7E-A350-44BC826C6592}"/>
              </a:ext>
            </a:extLst>
          </p:cNvPr>
          <p:cNvSpPr>
            <a:spLocks noGrp="1"/>
          </p:cNvSpPr>
          <p:nvPr>
            <p:ph idx="1"/>
          </p:nvPr>
        </p:nvSpPr>
        <p:spPr/>
        <p:txBody>
          <a:bodyPr/>
          <a:lstStyle/>
          <a:p>
            <a:r>
              <a:rPr lang="en-US" sz="2800" dirty="0"/>
              <a:t>The first part of the ceremony was washing the priests and putting on the priestly garments. Notice in verse 12 that Aaron has a special anointing that the other priests did not receive. This is due to his position as high priest. He was being set apart not only from among the rest of the congregation, but also from among the other priests.</a:t>
            </a:r>
          </a:p>
          <a:p>
            <a:endParaRPr lang="en-US" dirty="0"/>
          </a:p>
        </p:txBody>
      </p:sp>
    </p:spTree>
    <p:extLst>
      <p:ext uri="{BB962C8B-B14F-4D97-AF65-F5344CB8AC3E}">
        <p14:creationId xmlns:p14="http://schemas.microsoft.com/office/powerpoint/2010/main" val="4033327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78569-4FEB-4DD4-94FA-96267FDBE46C}"/>
              </a:ext>
            </a:extLst>
          </p:cNvPr>
          <p:cNvSpPr>
            <a:spLocks noGrp="1"/>
          </p:cNvSpPr>
          <p:nvPr>
            <p:ph type="title"/>
          </p:nvPr>
        </p:nvSpPr>
        <p:spPr/>
        <p:txBody>
          <a:bodyPr/>
          <a:lstStyle/>
          <a:p>
            <a:r>
              <a:rPr lang="en-US" dirty="0"/>
              <a:t>Verses 14-17 </a:t>
            </a:r>
          </a:p>
        </p:txBody>
      </p:sp>
      <p:sp>
        <p:nvSpPr>
          <p:cNvPr id="3" name="Content Placeholder 2">
            <a:extLst>
              <a:ext uri="{FF2B5EF4-FFF2-40B4-BE49-F238E27FC236}">
                <a16:creationId xmlns:a16="http://schemas.microsoft.com/office/drawing/2014/main" id="{208F7C23-FC13-4546-9B9C-B7006ABD339F}"/>
              </a:ext>
            </a:extLst>
          </p:cNvPr>
          <p:cNvSpPr>
            <a:spLocks noGrp="1"/>
          </p:cNvSpPr>
          <p:nvPr>
            <p:ph idx="1"/>
          </p:nvPr>
        </p:nvSpPr>
        <p:spPr/>
        <p:txBody>
          <a:bodyPr/>
          <a:lstStyle/>
          <a:p>
            <a:r>
              <a:rPr lang="en-US" sz="2400" dirty="0"/>
              <a:t>Next, they brought the bull of the sin offering. It doesn't say so here, but according to the prescription for the sin offering given earlier, some of the blood of this offering was to be sprinkled before the veil inside the sanctuary. It could be that this part was performed but wasn't mentioned here. It could also be that since Moses was the one performing this ceremony to consecrate the priests, and only the priest was allowed inside the tabernacle, that this part of the sin offering was by-passed on this particular occasion.</a:t>
            </a:r>
          </a:p>
          <a:p>
            <a:endParaRPr lang="en-US" dirty="0"/>
          </a:p>
        </p:txBody>
      </p:sp>
      <p:sp>
        <p:nvSpPr>
          <p:cNvPr id="4" name="Rectangle 3">
            <a:extLst>
              <a:ext uri="{FF2B5EF4-FFF2-40B4-BE49-F238E27FC236}">
                <a16:creationId xmlns:a16="http://schemas.microsoft.com/office/drawing/2014/main" id="{7FEEC755-154F-4D7A-A411-CC3888E4CE25}"/>
              </a:ext>
            </a:extLst>
          </p:cNvPr>
          <p:cNvSpPr/>
          <p:nvPr/>
        </p:nvSpPr>
        <p:spPr>
          <a:xfrm>
            <a:off x="5751513" y="3244334"/>
            <a:ext cx="242374" cy="369332"/>
          </a:xfrm>
          <a:prstGeom prst="rect">
            <a:avLst/>
          </a:prstGeom>
        </p:spPr>
        <p:txBody>
          <a:bodyPr wrap="none">
            <a:spAutoFit/>
          </a:bodyPr>
          <a:lstStyle/>
          <a:p>
            <a:r>
              <a:rPr lang="en-US" dirty="0">
                <a:latin typeface="Times New Roman" panose="02020603050405020304" pitchFamily="18" charset="0"/>
                <a:ea typeface="SimSun" panose="02010600030101010101" pitchFamily="2" charset="-122"/>
                <a:cs typeface="Arial" panose="020B0604020202020204" pitchFamily="34" charset="0"/>
              </a:rPr>
              <a:t> </a:t>
            </a:r>
            <a:endParaRPr lang="en-US" dirty="0"/>
          </a:p>
        </p:txBody>
      </p:sp>
    </p:spTree>
    <p:extLst>
      <p:ext uri="{BB962C8B-B14F-4D97-AF65-F5344CB8AC3E}">
        <p14:creationId xmlns:p14="http://schemas.microsoft.com/office/powerpoint/2010/main" val="31619459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12</TotalTime>
  <Words>1023</Words>
  <Application>Microsoft Office PowerPoint</Application>
  <PresentationFormat>Widescreen</PresentationFormat>
  <Paragraphs>25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Celestial</vt:lpstr>
      <vt:lpstr>Leviticus</vt:lpstr>
      <vt:lpstr>chapter 7 Verses 22-27  </vt:lpstr>
      <vt:lpstr>PowerPoint Presentation</vt:lpstr>
      <vt:lpstr>Verses 28-38 </vt:lpstr>
      <vt:lpstr>PowerPoint Presentation</vt:lpstr>
      <vt:lpstr>Chapter 8 Verses 1-3  </vt:lpstr>
      <vt:lpstr>Exodus 29: 1-3</vt:lpstr>
      <vt:lpstr>Verses 4-13 </vt:lpstr>
      <vt:lpstr>Verses 14-17 </vt:lpstr>
      <vt:lpstr>Verses 18-21 </vt:lpstr>
      <vt:lpstr>Verses 22-28 </vt:lpstr>
      <vt:lpstr>Verses 29-32</vt:lpstr>
      <vt:lpstr>Verses 33-36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dc:title>
  <dc:creator>Bryan Jones</dc:creator>
  <cp:lastModifiedBy>Bryan Jones</cp:lastModifiedBy>
  <cp:revision>2</cp:revision>
  <dcterms:created xsi:type="dcterms:W3CDTF">2020-05-31T15:53:53Z</dcterms:created>
  <dcterms:modified xsi:type="dcterms:W3CDTF">2020-05-31T16:11:40Z</dcterms:modified>
</cp:coreProperties>
</file>