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yan Jones" userId="bfa9200a61a03781" providerId="LiveId" clId="{E75CE362-0C14-4AA2-8943-78441D391C30}"/>
    <pc:docChg chg="custSel addSld modSld">
      <pc:chgData name="Bryan Jones" userId="bfa9200a61a03781" providerId="LiveId" clId="{E75CE362-0C14-4AA2-8943-78441D391C30}" dt="2020-10-25T16:37:59.377" v="546" actId="255"/>
      <pc:docMkLst>
        <pc:docMk/>
      </pc:docMkLst>
      <pc:sldChg chg="modSp mod">
        <pc:chgData name="Bryan Jones" userId="bfa9200a61a03781" providerId="LiveId" clId="{E75CE362-0C14-4AA2-8943-78441D391C30}" dt="2020-10-25T16:31:34.834" v="55" actId="27636"/>
        <pc:sldMkLst>
          <pc:docMk/>
          <pc:sldMk cId="797599016" sldId="265"/>
        </pc:sldMkLst>
        <pc:spChg chg="mod">
          <ac:chgData name="Bryan Jones" userId="bfa9200a61a03781" providerId="LiveId" clId="{E75CE362-0C14-4AA2-8943-78441D391C30}" dt="2020-10-25T16:31:34.834" v="55" actId="27636"/>
          <ac:spMkLst>
            <pc:docMk/>
            <pc:sldMk cId="797599016" sldId="265"/>
            <ac:spMk id="3" creationId="{4DA6D5D3-F4C3-42F8-B05A-AC834B5F0D37}"/>
          </ac:spMkLst>
        </pc:spChg>
      </pc:sldChg>
      <pc:sldChg chg="modSp new mod">
        <pc:chgData name="Bryan Jones" userId="bfa9200a61a03781" providerId="LiveId" clId="{E75CE362-0C14-4AA2-8943-78441D391C30}" dt="2020-10-25T16:33:01.798" v="72" actId="27636"/>
        <pc:sldMkLst>
          <pc:docMk/>
          <pc:sldMk cId="2812438796" sldId="266"/>
        </pc:sldMkLst>
        <pc:spChg chg="mod">
          <ac:chgData name="Bryan Jones" userId="bfa9200a61a03781" providerId="LiveId" clId="{E75CE362-0C14-4AA2-8943-78441D391C30}" dt="2020-10-25T16:33:01.798" v="72" actId="27636"/>
          <ac:spMkLst>
            <pc:docMk/>
            <pc:sldMk cId="2812438796" sldId="266"/>
            <ac:spMk id="3" creationId="{D57EC873-DEB2-4834-8B44-ABA19AF30609}"/>
          </ac:spMkLst>
        </pc:spChg>
      </pc:sldChg>
      <pc:sldChg chg="modSp new mod">
        <pc:chgData name="Bryan Jones" userId="bfa9200a61a03781" providerId="LiveId" clId="{E75CE362-0C14-4AA2-8943-78441D391C30}" dt="2020-10-25T16:35:42.079" v="434" actId="20577"/>
        <pc:sldMkLst>
          <pc:docMk/>
          <pc:sldMk cId="3417826053" sldId="267"/>
        </pc:sldMkLst>
        <pc:spChg chg="mod">
          <ac:chgData name="Bryan Jones" userId="bfa9200a61a03781" providerId="LiveId" clId="{E75CE362-0C14-4AA2-8943-78441D391C30}" dt="2020-10-25T16:35:42.079" v="434" actId="20577"/>
          <ac:spMkLst>
            <pc:docMk/>
            <pc:sldMk cId="3417826053" sldId="267"/>
            <ac:spMk id="3" creationId="{5D3E20B0-4FA9-4BB4-A6EA-7D107E67C16F}"/>
          </ac:spMkLst>
        </pc:spChg>
      </pc:sldChg>
      <pc:sldChg chg="modSp new mod">
        <pc:chgData name="Bryan Jones" userId="bfa9200a61a03781" providerId="LiveId" clId="{E75CE362-0C14-4AA2-8943-78441D391C30}" dt="2020-10-25T16:37:18.987" v="541" actId="255"/>
        <pc:sldMkLst>
          <pc:docMk/>
          <pc:sldMk cId="923717541" sldId="268"/>
        </pc:sldMkLst>
        <pc:spChg chg="mod">
          <ac:chgData name="Bryan Jones" userId="bfa9200a61a03781" providerId="LiveId" clId="{E75CE362-0C14-4AA2-8943-78441D391C30}" dt="2020-10-25T16:37:18.987" v="541" actId="255"/>
          <ac:spMkLst>
            <pc:docMk/>
            <pc:sldMk cId="923717541" sldId="268"/>
            <ac:spMk id="3" creationId="{8600A849-8F52-47EE-A617-208A770D8133}"/>
          </ac:spMkLst>
        </pc:spChg>
      </pc:sldChg>
      <pc:sldChg chg="modSp new mod">
        <pc:chgData name="Bryan Jones" userId="bfa9200a61a03781" providerId="LiveId" clId="{E75CE362-0C14-4AA2-8943-78441D391C30}" dt="2020-10-25T16:37:59.377" v="546" actId="255"/>
        <pc:sldMkLst>
          <pc:docMk/>
          <pc:sldMk cId="477297969" sldId="269"/>
        </pc:sldMkLst>
        <pc:spChg chg="mod">
          <ac:chgData name="Bryan Jones" userId="bfa9200a61a03781" providerId="LiveId" clId="{E75CE362-0C14-4AA2-8943-78441D391C30}" dt="2020-10-25T16:37:30.848" v="542"/>
          <ac:spMkLst>
            <pc:docMk/>
            <pc:sldMk cId="477297969" sldId="269"/>
            <ac:spMk id="2" creationId="{ADF0A64D-A5C3-4A8B-ADF7-5EA2272F85A4}"/>
          </ac:spMkLst>
        </pc:spChg>
        <pc:spChg chg="mod">
          <ac:chgData name="Bryan Jones" userId="bfa9200a61a03781" providerId="LiveId" clId="{E75CE362-0C14-4AA2-8943-78441D391C30}" dt="2020-10-25T16:37:59.377" v="546" actId="255"/>
          <ac:spMkLst>
            <pc:docMk/>
            <pc:sldMk cId="477297969" sldId="269"/>
            <ac:spMk id="3" creationId="{2B2E0ACE-8086-4BCE-9061-36FF5B3494C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10/25/2020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B931-690D-4E0E-B9FE-1A7BAD89C173}"/>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F40CA605-A467-481E-8A27-2411D0E094AD}"/>
              </a:ext>
            </a:extLst>
          </p:cNvPr>
          <p:cNvSpPr>
            <a:spLocks noGrp="1"/>
          </p:cNvSpPr>
          <p:nvPr>
            <p:ph type="subTitle" idx="1"/>
          </p:nvPr>
        </p:nvSpPr>
        <p:spPr/>
        <p:txBody>
          <a:bodyPr/>
          <a:lstStyle/>
          <a:p>
            <a:r>
              <a:rPr lang="en-US" dirty="0"/>
              <a:t>Chapter 18</a:t>
            </a:r>
          </a:p>
        </p:txBody>
      </p:sp>
    </p:spTree>
    <p:extLst>
      <p:ext uri="{BB962C8B-B14F-4D97-AF65-F5344CB8AC3E}">
        <p14:creationId xmlns:p14="http://schemas.microsoft.com/office/powerpoint/2010/main" val="3511531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F452E-B5D7-470D-A850-C339ABAADC04}"/>
              </a:ext>
            </a:extLst>
          </p:cNvPr>
          <p:cNvSpPr>
            <a:spLocks noGrp="1"/>
          </p:cNvSpPr>
          <p:nvPr>
            <p:ph type="title"/>
          </p:nvPr>
        </p:nvSpPr>
        <p:spPr/>
        <p:txBody>
          <a:bodyPr/>
          <a:lstStyle/>
          <a:p>
            <a:r>
              <a:rPr lang="en-US" dirty="0"/>
              <a:t>Verse 19-23 </a:t>
            </a:r>
          </a:p>
        </p:txBody>
      </p:sp>
      <p:sp>
        <p:nvSpPr>
          <p:cNvPr id="3" name="Content Placeholder 2">
            <a:extLst>
              <a:ext uri="{FF2B5EF4-FFF2-40B4-BE49-F238E27FC236}">
                <a16:creationId xmlns:a16="http://schemas.microsoft.com/office/drawing/2014/main" id="{4DA6D5D3-F4C3-42F8-B05A-AC834B5F0D37}"/>
              </a:ext>
            </a:extLst>
          </p:cNvPr>
          <p:cNvSpPr>
            <a:spLocks noGrp="1"/>
          </p:cNvSpPr>
          <p:nvPr>
            <p:ph idx="1"/>
          </p:nvPr>
        </p:nvSpPr>
        <p:spPr/>
        <p:txBody>
          <a:bodyPr>
            <a:normAutofit fontScale="85000" lnSpcReduction="10000"/>
          </a:bodyPr>
          <a:lstStyle/>
          <a:p>
            <a:r>
              <a:rPr lang="en-US" sz="2800" dirty="0">
                <a:effectLst/>
                <a:latin typeface="Times New Roman" panose="02020603050405020304" pitchFamily="18" charset="0"/>
                <a:ea typeface="Verdana" panose="020B0604030504040204" pitchFamily="34" charset="0"/>
                <a:cs typeface="Verdana" panose="020B0604030504040204" pitchFamily="34" charset="0"/>
              </a:rPr>
              <a:t>While the following verses are still in the same subject of sexual relations, they are not about incestual relations.</a:t>
            </a:r>
          </a:p>
          <a:p>
            <a:r>
              <a:rPr lang="en-US" sz="2800" dirty="0">
                <a:effectLst/>
                <a:latin typeface="Times New Roman" panose="02020603050405020304" pitchFamily="18" charset="0"/>
                <a:ea typeface="Verdana" panose="020B0604030504040204" pitchFamily="34" charset="0"/>
                <a:cs typeface="Verdana" panose="020B0604030504040204" pitchFamily="34" charset="0"/>
              </a:rPr>
              <a:t>Verses 19 – </a:t>
            </a:r>
            <a:r>
              <a:rPr lang="en-US" sz="2800" kern="150" dirty="0">
                <a:latin typeface="Times New Roman" panose="02020603050405020304" pitchFamily="18" charset="0"/>
                <a:ea typeface="Verdana" panose="020B0604030504040204" pitchFamily="34" charset="0"/>
                <a:cs typeface="Verdana" panose="020B0604030504040204" pitchFamily="34" charset="0"/>
              </a:rPr>
              <a:t>A</a:t>
            </a:r>
            <a:r>
              <a:rPr lang="en-US" sz="2800" kern="150" dirty="0">
                <a:effectLst/>
                <a:latin typeface="Times New Roman" panose="02020603050405020304" pitchFamily="18" charset="0"/>
                <a:ea typeface="Verdana" panose="020B0604030504040204" pitchFamily="34" charset="0"/>
                <a:cs typeface="Verdana" panose="020B0604030504040204" pitchFamily="34" charset="0"/>
              </a:rPr>
              <a:t> man was not to have sexual relations with a woman while she is in her menstrual period. This was previously addressed in 15:24. As we see, and there the violation of this command didn't lead to death. The man would have to bathe and be ritually unclean for a period of time. Here, however, a death sentence is appointe</a:t>
            </a:r>
            <a:r>
              <a:rPr lang="en-US" sz="2800" kern="150" dirty="0">
                <a:latin typeface="Times New Roman" panose="02020603050405020304" pitchFamily="18" charset="0"/>
                <a:ea typeface="Verdana" panose="020B0604030504040204" pitchFamily="34" charset="0"/>
                <a:cs typeface="Verdana" panose="020B0604030504040204" pitchFamily="34" charset="0"/>
              </a:rPr>
              <a:t>d for this transgression. Is there a contradiction? No. The command given in chapter 15 refers to literally lying down with someone, as in lying in the same bed. This doesn’t refer to sexual relations. Actual sexual relations was punishable by death.</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797599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E63B7-47D5-4C73-A429-A842EB9C2D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7EC873-DEB2-4834-8B44-ABA19AF30609}"/>
              </a:ext>
            </a:extLst>
          </p:cNvPr>
          <p:cNvSpPr>
            <a:spLocks noGrp="1"/>
          </p:cNvSpPr>
          <p:nvPr>
            <p:ph idx="1"/>
          </p:nvPr>
        </p:nvSpPr>
        <p:spPr/>
        <p:txBody>
          <a:bodyPr>
            <a:normAutofit fontScale="92500" lnSpcReduction="20000"/>
          </a:bodyPr>
          <a:lstStyle/>
          <a:p>
            <a:r>
              <a:rPr lang="en-US" sz="2400" kern="150" dirty="0">
                <a:effectLst/>
                <a:latin typeface="Times New Roman" panose="02020603050405020304" pitchFamily="18" charset="0"/>
                <a:ea typeface="Verdana" panose="020B0604030504040204" pitchFamily="34" charset="0"/>
                <a:cs typeface="Verdana" panose="020B0604030504040204" pitchFamily="34" charset="0"/>
              </a:rPr>
              <a:t>Verse 20 – This command related to adultery, which was punishable by death.</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r>
              <a:rPr lang="en-US" sz="2400" kern="150" dirty="0">
                <a:effectLst/>
                <a:latin typeface="Times New Roman" panose="02020603050405020304" pitchFamily="18" charset="0"/>
                <a:ea typeface="Verdana" panose="020B0604030504040204" pitchFamily="34" charset="0"/>
                <a:cs typeface="Verdana" panose="020B0604030504040204" pitchFamily="34" charset="0"/>
              </a:rPr>
              <a:t>Verse 21 – Molech was a false god of Amorites who was worshiped through child sacrifice. Since this command appears here, it would imply that sex was also involved in the worship of Molech. </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spcBef>
                <a:spcPts val="0"/>
              </a:spcBef>
              <a:spcAft>
                <a:spcPts val="0"/>
              </a:spcAft>
            </a:pPr>
            <a:r>
              <a:rPr lang="en-US" sz="2400" kern="150" dirty="0">
                <a:effectLst/>
                <a:latin typeface="Times New Roman" panose="02020603050405020304" pitchFamily="18" charset="0"/>
                <a:ea typeface="Verdana" panose="020B0604030504040204" pitchFamily="34" charset="0"/>
                <a:cs typeface="Verdana" panose="020B0604030504040204" pitchFamily="34" charset="0"/>
              </a:rPr>
              <a:t>The Molech cult involved the sacrifice of children (see 20: 2-5; Dt 12: 31; 18: 10; 2 Kg 23: 10; Jr 32: 35). Remnants of Molech sacrifices have been found in North Africa, and there is evidence to suggest that these rites originated in Phoenicia. The book of Jubilees (part of the OT apocryphal literature) connects intermarriage, specifically the marrying of one's children to pagans, with the sin of Molech.</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indent="0">
              <a:spcBef>
                <a:spcPts val="0"/>
              </a:spcBef>
              <a:spcAft>
                <a:spcPts val="0"/>
              </a:spcAft>
              <a:buNone/>
            </a:pPr>
            <a:endParaRPr lang="en-US" sz="2400" kern="150" dirty="0">
              <a:latin typeface="Times New Roman" panose="02020603050405020304" pitchFamily="18" charset="0"/>
              <a:ea typeface="SimSun" panose="02010600030101010101" pitchFamily="2" charset="-122"/>
              <a:cs typeface="Arial" panose="020B0604020202020204" pitchFamily="34" charset="0"/>
            </a:endParaRPr>
          </a:p>
          <a:p>
            <a:pPr marL="0" marR="0" indent="0">
              <a:spcBef>
                <a:spcPts val="0"/>
              </a:spcBef>
              <a:spcAft>
                <a:spcPts val="0"/>
              </a:spcAft>
              <a:buNone/>
            </a:pPr>
            <a:r>
              <a:rPr lang="en-US" sz="2400" kern="150" dirty="0">
                <a:effectLst/>
                <a:latin typeface="Times New Roman" panose="02020603050405020304" pitchFamily="18" charset="0"/>
                <a:ea typeface="Verdana" panose="020B0604030504040204" pitchFamily="34" charset="0"/>
                <a:cs typeface="Verdana" panose="020B0604030504040204" pitchFamily="34" charset="0"/>
              </a:rPr>
              <a:t> The Apologetics Study Bible (Kindle Locations 72064-72065). B&amp;H Publishing Group. Kindle Edition.</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2812438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99644-D9B9-4181-8DDD-94C8D19C68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3E20B0-4FA9-4BB4-A6EA-7D107E67C16F}"/>
              </a:ext>
            </a:extLst>
          </p:cNvPr>
          <p:cNvSpPr>
            <a:spLocks noGrp="1"/>
          </p:cNvSpPr>
          <p:nvPr>
            <p:ph idx="1"/>
          </p:nvPr>
        </p:nvSpPr>
        <p:spPr/>
        <p:txBody>
          <a:bodyPr>
            <a:normAutofit fontScale="77500" lnSpcReduction="20000"/>
          </a:bodyPr>
          <a:lstStyle/>
          <a:p>
            <a:r>
              <a:rPr lang="en-US" sz="3200" kern="150" dirty="0">
                <a:effectLst/>
                <a:latin typeface="Times New Roman" panose="02020603050405020304" pitchFamily="18" charset="0"/>
                <a:ea typeface="Verdana" panose="020B0604030504040204" pitchFamily="34" charset="0"/>
                <a:cs typeface="Verdana" panose="020B0604030504040204" pitchFamily="34" charset="0"/>
              </a:rPr>
              <a:t>Verse 22 – Homosexuality was forbidden and punishable by death. While the male side of this is what is referenced, it can be implied that lesbianism is forbidden as well. This is consistently forbidden throughout scripture. Some have tried to suggest that God viewed the same way as He did the forbidden food, and that it was therefore no longer forbidden under the new covenant. This view ignores the fact that it is forbidden in the New Testament scriptures as well as in the Old Testament scriptures. </a:t>
            </a:r>
            <a:r>
              <a:rPr lang="en-US" sz="3200" kern="150" dirty="0">
                <a:latin typeface="Times New Roman" panose="02020603050405020304" pitchFamily="18" charset="0"/>
                <a:ea typeface="Verdana" panose="020B0604030504040204" pitchFamily="34" charset="0"/>
                <a:cs typeface="Verdana" panose="020B0604030504040204" pitchFamily="34" charset="0"/>
              </a:rPr>
              <a:t>There is a distinction between the moral law, and ceremonial law. The ceremonial law is no longer to be observed under the New Covenant. The moral law, of which homosexuality is a part, is be obeyed always.</a:t>
            </a:r>
            <a:endParaRPr lang="en-US" sz="32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417826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24EA2-BD2B-4CBF-A5B7-1815AB6D3E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00A849-8F52-47EE-A617-208A770D8133}"/>
              </a:ext>
            </a:extLst>
          </p:cNvPr>
          <p:cNvSpPr>
            <a:spLocks noGrp="1"/>
          </p:cNvSpPr>
          <p:nvPr>
            <p:ph idx="1"/>
          </p:nvPr>
        </p:nvSpPr>
        <p:spPr/>
        <p:txBody>
          <a:bodyPr/>
          <a:lstStyle/>
          <a:p>
            <a:r>
              <a:rPr lang="en-US" sz="2800" kern="150" dirty="0">
                <a:effectLst/>
                <a:latin typeface="Times New Roman" panose="02020603050405020304" pitchFamily="18" charset="0"/>
                <a:ea typeface="Verdana" panose="020B0604030504040204" pitchFamily="34" charset="0"/>
                <a:cs typeface="Verdana" panose="020B0604030504040204" pitchFamily="34" charset="0"/>
              </a:rPr>
              <a:t>Verse 23 – As repulsive as it is for most to even think about, there are some who engage in bestiality, and God makes it clear this is a perversion. This was done by the Canaanites as part of their idolatry.</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923717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0A64D-A5C3-4A8B-ADF7-5EA2272F85A4}"/>
              </a:ext>
            </a:extLst>
          </p:cNvPr>
          <p:cNvSpPr>
            <a:spLocks noGrp="1"/>
          </p:cNvSpPr>
          <p:nvPr>
            <p:ph type="title"/>
          </p:nvPr>
        </p:nvSpPr>
        <p:spPr/>
        <p:txBody>
          <a:bodyPr/>
          <a:lstStyle/>
          <a:p>
            <a:r>
              <a:rPr lang="en-US" dirty="0"/>
              <a:t>Verses 24-30 </a:t>
            </a:r>
          </a:p>
        </p:txBody>
      </p:sp>
      <p:sp>
        <p:nvSpPr>
          <p:cNvPr id="3" name="Content Placeholder 2">
            <a:extLst>
              <a:ext uri="{FF2B5EF4-FFF2-40B4-BE49-F238E27FC236}">
                <a16:creationId xmlns:a16="http://schemas.microsoft.com/office/drawing/2014/main" id="{2B2E0ACE-8086-4BCE-9061-36FF5B3494CB}"/>
              </a:ext>
            </a:extLst>
          </p:cNvPr>
          <p:cNvSpPr>
            <a:spLocks noGrp="1"/>
          </p:cNvSpPr>
          <p:nvPr>
            <p:ph idx="1"/>
          </p:nvPr>
        </p:nvSpPr>
        <p:spPr/>
        <p:txBody>
          <a:bodyPr>
            <a:noAutofit/>
          </a:bodyPr>
          <a:lstStyle/>
          <a:p>
            <a:r>
              <a:rPr lang="en-US" sz="2400" dirty="0">
                <a:effectLst/>
                <a:latin typeface="Times New Roman" panose="02020603050405020304" pitchFamily="18" charset="0"/>
                <a:ea typeface="Verdana" panose="020B0604030504040204" pitchFamily="34" charset="0"/>
                <a:cs typeface="Verdana" panose="020B0604030504040204" pitchFamily="34" charset="0"/>
              </a:rPr>
              <a:t>Those who lived in the land they were going to possess were doing all of the things listed above, and they had been for a long time. Israel going in to take possession of the land was God's judgement, and His punishment for that sin. If Israel wished to prosper in the land, then they needed to remember to avoid all of these sexual perversions. If they didn't then they would eventually be removed from the land the same as the Canaanites. And if we look ahead to books of Kings and Chronicles, we see that this in fact did eventually happen to Israel.</a:t>
            </a:r>
            <a:endParaRPr lang="en-US" sz="2400" dirty="0"/>
          </a:p>
        </p:txBody>
      </p:sp>
    </p:spTree>
    <p:extLst>
      <p:ext uri="{BB962C8B-B14F-4D97-AF65-F5344CB8AC3E}">
        <p14:creationId xmlns:p14="http://schemas.microsoft.com/office/powerpoint/2010/main" val="47729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0C99C-2367-4699-8C7F-3B7622640388}"/>
              </a:ext>
            </a:extLst>
          </p:cNvPr>
          <p:cNvSpPr>
            <a:spLocks noGrp="1"/>
          </p:cNvSpPr>
          <p:nvPr>
            <p:ph type="title"/>
          </p:nvPr>
        </p:nvSpPr>
        <p:spPr/>
        <p:txBody>
          <a:bodyPr/>
          <a:lstStyle/>
          <a:p>
            <a:r>
              <a:rPr lang="en-US" dirty="0"/>
              <a:t>Verses 1-5</a:t>
            </a:r>
          </a:p>
        </p:txBody>
      </p:sp>
      <p:sp>
        <p:nvSpPr>
          <p:cNvPr id="3" name="Content Placeholder 2">
            <a:extLst>
              <a:ext uri="{FF2B5EF4-FFF2-40B4-BE49-F238E27FC236}">
                <a16:creationId xmlns:a16="http://schemas.microsoft.com/office/drawing/2014/main" id="{74A93FC5-E4DF-4C13-B8FA-9618D976F07E}"/>
              </a:ext>
            </a:extLst>
          </p:cNvPr>
          <p:cNvSpPr>
            <a:spLocks noGrp="1"/>
          </p:cNvSpPr>
          <p:nvPr>
            <p:ph idx="1"/>
          </p:nvPr>
        </p:nvSpPr>
        <p:spPr/>
        <p:txBody>
          <a:bodyPr>
            <a:normAutofit fontScale="92500"/>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The implication is that all of these things that God is commanding them not to do were things that were done in Egypt, or in the land of Canaan. The idolatry and false god worship were mentioned in the last chapter, along with the command to not eat blood. Now God is going to be addressing improper sexual relations.</a:t>
            </a:r>
          </a:p>
          <a:p>
            <a:endParaRPr lang="en-US" dirty="0"/>
          </a:p>
        </p:txBody>
      </p:sp>
    </p:spTree>
    <p:extLst>
      <p:ext uri="{BB962C8B-B14F-4D97-AF65-F5344CB8AC3E}">
        <p14:creationId xmlns:p14="http://schemas.microsoft.com/office/powerpoint/2010/main" val="391721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CCE30-15D6-40E5-9BF9-91B6A7AAEB3A}"/>
              </a:ext>
            </a:extLst>
          </p:cNvPr>
          <p:cNvSpPr>
            <a:spLocks noGrp="1"/>
          </p:cNvSpPr>
          <p:nvPr>
            <p:ph type="title"/>
          </p:nvPr>
        </p:nvSpPr>
        <p:spPr/>
        <p:txBody>
          <a:bodyPr/>
          <a:lstStyle/>
          <a:p>
            <a:r>
              <a:rPr lang="en-US" dirty="0"/>
              <a:t>Verses 6-18 </a:t>
            </a:r>
          </a:p>
        </p:txBody>
      </p:sp>
      <p:sp>
        <p:nvSpPr>
          <p:cNvPr id="3" name="Content Placeholder 2">
            <a:extLst>
              <a:ext uri="{FF2B5EF4-FFF2-40B4-BE49-F238E27FC236}">
                <a16:creationId xmlns:a16="http://schemas.microsoft.com/office/drawing/2014/main" id="{12982104-ACF5-4A25-808D-99970CBC35DD}"/>
              </a:ext>
            </a:extLst>
          </p:cNvPr>
          <p:cNvSpPr>
            <a:spLocks noGrp="1"/>
          </p:cNvSpPr>
          <p:nvPr>
            <p:ph idx="1"/>
          </p:nvPr>
        </p:nvSpPr>
        <p:spPr/>
        <p:txBody>
          <a:bodyPr>
            <a:normAutofit fontScale="85000"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This is a list of the relations that were forbidden. This only refers to sexual relations since naturally they were allowed to enjoy each other’s company. In the NASB the term “uncover the nakedness” is used throughout here to refer to sexual relations. </a:t>
            </a:r>
          </a:p>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7: They weren't to have relations with their mothers.</a:t>
            </a:r>
          </a:p>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8: If someone’s mother died and their father got remarried, they weren't to have relations with their step-mothers either.</a:t>
            </a:r>
          </a:p>
          <a:p>
            <a:endParaRPr lang="en-US" sz="1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818981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CA359-7D92-49DA-B665-7F622B5696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D86107-6519-4192-AE4E-DC24F77721F2}"/>
              </a:ext>
            </a:extLst>
          </p:cNvPr>
          <p:cNvSpPr>
            <a:spLocks noGrp="1"/>
          </p:cNvSpPr>
          <p:nvPr>
            <p:ph idx="1"/>
          </p:nvPr>
        </p:nvSpPr>
        <p:spPr/>
        <p:txBody>
          <a:bodyPr>
            <a:normAutofit fontScale="92500" lnSpcReduction="2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9: They weren't to have relations with their sisters, and it didn't matter whether they were full sisters or half-sisters. This would have been a new command for them, since in the early years of the creation it was necessary for some to marry their sisters since there weren't any other women available. Even as late as Abraham the practice was still in effect because Sarah was actually Abraham's half-sister. But as the population grew it became unnecessary to do this, and in fact it became dangerous because of the problems associated with inbreeding.</a:t>
            </a:r>
          </a:p>
          <a:p>
            <a:endParaRPr lang="en-US" dirty="0"/>
          </a:p>
        </p:txBody>
      </p:sp>
    </p:spTree>
    <p:extLst>
      <p:ext uri="{BB962C8B-B14F-4D97-AF65-F5344CB8AC3E}">
        <p14:creationId xmlns:p14="http://schemas.microsoft.com/office/powerpoint/2010/main" val="453679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CBBC49-93B2-4E08-B53A-305AB0C2DF15}"/>
              </a:ext>
            </a:extLst>
          </p:cNvPr>
          <p:cNvSpPr>
            <a:spLocks noGrp="1"/>
          </p:cNvSpPr>
          <p:nvPr>
            <p:ph idx="1"/>
          </p:nvPr>
        </p:nvSpPr>
        <p:spPr/>
        <p:txBody>
          <a:bodyPr>
            <a:normAutofit fontScale="92500"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10: They weren't to have relations with their granddaughters.</a:t>
            </a:r>
          </a:p>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11: If the man's father remarried and the new wife already had a daughter from a previous marriage, a step-sister, then she was still to be considered a sister and he wasn't to have relations with her. There may not be an actual blood relationship involved here, but that doesn't make a difference. She is to be considered a sister.</a:t>
            </a:r>
          </a:p>
          <a:p>
            <a:endParaRPr lang="en-US" sz="1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86753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65002-8510-4734-ABB6-6BDAFF5CEE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E13C1B-F1DD-417A-83E2-C729A508382A}"/>
              </a:ext>
            </a:extLst>
          </p:cNvPr>
          <p:cNvSpPr>
            <a:spLocks noGrp="1"/>
          </p:cNvSpPr>
          <p:nvPr>
            <p:ph idx="1"/>
          </p:nvPr>
        </p:nvSpPr>
        <p:spPr/>
        <p:txBody>
          <a:bodyPr>
            <a:normAutofit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12-13: They weren't to have relations with their aunts, whether they be their father's sister or their mother's sister.</a:t>
            </a:r>
          </a:p>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Verse 14: They weren't to have relations with the wives of their uncles. Just like with the step-sister, there wasn't an actual blood relation involved here, but the woman was still to be considered an aunt nevertheless.</a:t>
            </a:r>
          </a:p>
          <a:p>
            <a:endParaRPr lang="en-US" dirty="0"/>
          </a:p>
        </p:txBody>
      </p:sp>
    </p:spTree>
    <p:extLst>
      <p:ext uri="{BB962C8B-B14F-4D97-AF65-F5344CB8AC3E}">
        <p14:creationId xmlns:p14="http://schemas.microsoft.com/office/powerpoint/2010/main" val="27600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31997-71FE-4C2E-AED3-7F228767D86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6C8BA5-AF96-4BB1-8BDB-1431946A17F5}"/>
              </a:ext>
            </a:extLst>
          </p:cNvPr>
          <p:cNvSpPr>
            <a:spLocks noGrp="1"/>
          </p:cNvSpPr>
          <p:nvPr>
            <p:ph idx="1"/>
          </p:nvPr>
        </p:nvSpPr>
        <p:spPr/>
        <p:txBody>
          <a:bodyPr>
            <a:normAutofit fontScale="77500" lnSpcReduction="200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Verse 15: They weren't to have relations with their daughters-in-law. Just as the sons weren't to have relations with their step-mothers, so too the fathers weren't to have relations with their daughters-in-law.</a:t>
            </a:r>
          </a:p>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Verse 16: They weren't to have relations with their sisters-in-law. Just as they were to view their step-sisters as sisters, so too they were to view their sisters-in-law as sisters.</a:t>
            </a:r>
          </a:p>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Verse 17: If a man got married to a woman who already had a daughter, he wasn't to have relations with both her and the daughter. Even in the woman were to die, the man was still to treat the daughter as a daughter. If the woman he married had any grandchildren, then he was to treat them as his own grandchildren.</a:t>
            </a:r>
          </a:p>
          <a:p>
            <a:endParaRPr lang="en-US" dirty="0"/>
          </a:p>
        </p:txBody>
      </p:sp>
    </p:spTree>
    <p:extLst>
      <p:ext uri="{BB962C8B-B14F-4D97-AF65-F5344CB8AC3E}">
        <p14:creationId xmlns:p14="http://schemas.microsoft.com/office/powerpoint/2010/main" val="79084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C0EB1-BE5E-4D8F-AE7A-AC2A95DD50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2C7782-00C4-445D-910D-3D866C88E590}"/>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 NASB uses the word lewdness to describe all of these sins. The ESV uses the word depravity. The King James uses the word wickedness. The original word is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Zimmah</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which means </a:t>
            </a:r>
            <a:r>
              <a:rPr lang="en-US" sz="2800" kern="150" dirty="0">
                <a:effectLst/>
                <a:latin typeface="Verdana" panose="020B0604030504040204" pitchFamily="34" charset="0"/>
                <a:ea typeface="Verdana" panose="020B0604030504040204" pitchFamily="34" charset="0"/>
                <a:cs typeface="Verdana" panose="020B0604030504040204" pitchFamily="34" charset="0"/>
              </a:rPr>
              <a:t>a </a:t>
            </a:r>
            <a:r>
              <a:rPr lang="en-US" sz="2800" i="1" kern="150" dirty="0">
                <a:effectLst/>
                <a:latin typeface="Verdana" panose="020B0604030504040204" pitchFamily="34" charset="0"/>
                <a:ea typeface="Verdana" panose="020B0604030504040204" pitchFamily="34" charset="0"/>
                <a:cs typeface="Verdana" panose="020B0604030504040204" pitchFamily="34" charset="0"/>
              </a:rPr>
              <a:t>plan</a:t>
            </a:r>
            <a:r>
              <a:rPr lang="en-US" sz="2800" kern="150" dirty="0">
                <a:effectLst/>
                <a:latin typeface="Verdana" panose="020B0604030504040204" pitchFamily="34" charset="0"/>
                <a:ea typeface="Verdana" panose="020B0604030504040204" pitchFamily="34" charset="0"/>
                <a:cs typeface="Verdana" panose="020B0604030504040204" pitchFamily="34" charset="0"/>
              </a:rPr>
              <a:t>, especially a bad one: - heinous crime, lewd (-</a:t>
            </a:r>
            <a:r>
              <a:rPr lang="en-US" sz="2800" kern="150" dirty="0" err="1">
                <a:effectLst/>
                <a:latin typeface="Verdana" panose="020B0604030504040204" pitchFamily="34" charset="0"/>
                <a:ea typeface="Verdana" panose="020B0604030504040204" pitchFamily="34" charset="0"/>
                <a:cs typeface="Verdana" panose="020B0604030504040204" pitchFamily="34" charset="0"/>
              </a:rPr>
              <a:t>ly</a:t>
            </a:r>
            <a:r>
              <a:rPr lang="en-US" sz="2800" kern="150" dirty="0">
                <a:effectLst/>
                <a:latin typeface="Verdana" panose="020B0604030504040204" pitchFamily="34" charset="0"/>
                <a:ea typeface="Verdana" panose="020B0604030504040204" pitchFamily="34" charset="0"/>
                <a:cs typeface="Verdana" panose="020B0604030504040204" pitchFamily="34" charset="0"/>
              </a:rPr>
              <a:t>, -ness), mischief, purpose, thought, wicked (device, mind, -ness).</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257997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D84A0-898B-448B-8B06-50184C7EF5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F14014-560B-4DE6-AEBC-060BBECF3F17}"/>
              </a:ext>
            </a:extLst>
          </p:cNvPr>
          <p:cNvSpPr>
            <a:spLocks noGrp="1"/>
          </p:cNvSpPr>
          <p:nvPr>
            <p:ph idx="1"/>
          </p:nvPr>
        </p:nvSpPr>
        <p:spPr/>
        <p:txBody>
          <a:bodyPr>
            <a:normAutofit fontScale="92500" lnSpcReduction="20000"/>
          </a:bodyPr>
          <a:lstStyle/>
          <a:p>
            <a:r>
              <a:rPr lang="en-US" sz="2800" kern="150" dirty="0">
                <a:effectLst/>
                <a:latin typeface="Times New Roman" panose="02020603050405020304" pitchFamily="18" charset="0"/>
                <a:ea typeface="Verdana" panose="020B0604030504040204" pitchFamily="34" charset="0"/>
                <a:cs typeface="Verdana" panose="020B0604030504040204" pitchFamily="34" charset="0"/>
              </a:rPr>
              <a:t>Verse 18: The final incest relation they were forbidden from was marrying both a woman and her sister. God hadn't yet proclaimed this as forbidden when Jacob married both Leah and Rachel, but nevertheless it was obvious why it wasn't a wise thing to do. Leah and Rachel were always competing for Jacob's attention, and there was near constant unrest in the household because of it. Implicit in this command is the idea of polygamy. They were to be married to one woman at a time. This was a command that was violated frequently, especially by the kings of Israel. It was tolerated due to the hardness of their hearts, but it never ended well.</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043573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34</TotalTime>
  <Words>1335</Words>
  <Application>Microsoft Office PowerPoint</Application>
  <PresentationFormat>Widescreen</PresentationFormat>
  <Paragraphs>30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Verdana</vt:lpstr>
      <vt:lpstr>Celestial</vt:lpstr>
      <vt:lpstr>Leviticus</vt:lpstr>
      <vt:lpstr>Verses 1-5</vt:lpstr>
      <vt:lpstr>Verses 6-18 </vt:lpstr>
      <vt:lpstr>PowerPoint Presentation</vt:lpstr>
      <vt:lpstr>PowerPoint Presentation</vt:lpstr>
      <vt:lpstr>PowerPoint Presentation</vt:lpstr>
      <vt:lpstr>PowerPoint Presentation</vt:lpstr>
      <vt:lpstr>PowerPoint Presentation</vt:lpstr>
      <vt:lpstr>PowerPoint Presentation</vt:lpstr>
      <vt:lpstr>Verse 19-23 </vt:lpstr>
      <vt:lpstr>PowerPoint Presentation</vt:lpstr>
      <vt:lpstr>PowerPoint Presentation</vt:lpstr>
      <vt:lpstr>PowerPoint Presentation</vt:lpstr>
      <vt:lpstr>Verses 24-30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3</cp:revision>
  <dcterms:created xsi:type="dcterms:W3CDTF">2020-10-25T16:03:48Z</dcterms:created>
  <dcterms:modified xsi:type="dcterms:W3CDTF">2020-10-25T16:38:05Z</dcterms:modified>
</cp:coreProperties>
</file>