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4/26/2020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4/26/2020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Leviticus chapter 23</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endParaRPr lang="en-US"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E465-A826-4C2D-8218-3AF27F46E2B9}"/>
              </a:ext>
            </a:extLst>
          </p:cNvPr>
          <p:cNvSpPr>
            <a:spLocks noGrp="1"/>
          </p:cNvSpPr>
          <p:nvPr>
            <p:ph type="title"/>
          </p:nvPr>
        </p:nvSpPr>
        <p:spPr/>
        <p:txBody>
          <a:bodyPr/>
          <a:lstStyle/>
          <a:p>
            <a:r>
              <a:rPr lang="en-US" dirty="0"/>
              <a:t>Verse 22 </a:t>
            </a:r>
          </a:p>
        </p:txBody>
      </p:sp>
      <p:sp>
        <p:nvSpPr>
          <p:cNvPr id="3" name="Content Placeholder 2">
            <a:extLst>
              <a:ext uri="{FF2B5EF4-FFF2-40B4-BE49-F238E27FC236}">
                <a16:creationId xmlns:a16="http://schemas.microsoft.com/office/drawing/2014/main" id="{522504A6-F29D-471D-ABAC-ABB57D80BC9B}"/>
              </a:ext>
            </a:extLst>
          </p:cNvPr>
          <p:cNvSpPr>
            <a:spLocks noGrp="1"/>
          </p:cNvSpPr>
          <p:nvPr>
            <p:ph idx="1"/>
          </p:nvPr>
        </p:nvSpPr>
        <p:spPr/>
        <p:txBody>
          <a:bodyPr>
            <a:normAutofit/>
          </a:bodyPr>
          <a:lstStyle/>
          <a:p>
            <a:r>
              <a:rPr lang="en-US" sz="2000" dirty="0"/>
              <a:t>This is a reminder that they weren’t to harvest every last grain from the land. They were to leave some of it for the poor and needy to glean. This was part of their dedication to the Lord. He was the one who gave them the harvest, and they were to use it as He wanted them to.</a:t>
            </a:r>
          </a:p>
        </p:txBody>
      </p:sp>
    </p:spTree>
    <p:extLst>
      <p:ext uri="{BB962C8B-B14F-4D97-AF65-F5344CB8AC3E}">
        <p14:creationId xmlns:p14="http://schemas.microsoft.com/office/powerpoint/2010/main" val="112453937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0239-472F-40E2-8653-9C2B2993A3EC}"/>
              </a:ext>
            </a:extLst>
          </p:cNvPr>
          <p:cNvSpPr>
            <a:spLocks noGrp="1"/>
          </p:cNvSpPr>
          <p:nvPr>
            <p:ph type="title"/>
          </p:nvPr>
        </p:nvSpPr>
        <p:spPr/>
        <p:txBody>
          <a:bodyPr/>
          <a:lstStyle/>
          <a:p>
            <a:r>
              <a:rPr lang="en-US" dirty="0"/>
              <a:t>Verses 23-25 </a:t>
            </a:r>
          </a:p>
        </p:txBody>
      </p:sp>
      <p:sp>
        <p:nvSpPr>
          <p:cNvPr id="3" name="Content Placeholder 2">
            <a:extLst>
              <a:ext uri="{FF2B5EF4-FFF2-40B4-BE49-F238E27FC236}">
                <a16:creationId xmlns:a16="http://schemas.microsoft.com/office/drawing/2014/main" id="{675C3C9D-ED07-4D09-90FA-7B5DF27A65CD}"/>
              </a:ext>
            </a:extLst>
          </p:cNvPr>
          <p:cNvSpPr>
            <a:spLocks noGrp="1"/>
          </p:cNvSpPr>
          <p:nvPr>
            <p:ph idx="1"/>
          </p:nvPr>
        </p:nvSpPr>
        <p:spPr/>
        <p:txBody>
          <a:bodyPr/>
          <a:lstStyle/>
          <a:p>
            <a:r>
              <a:rPr lang="en-US" sz="2000" dirty="0"/>
              <a:t>The entire seventh month was dedicated to observance to God. There were 3 convocations during this month. They began the whole process by blowing trumpets on the first day of the month, observing a sabbath of rest, and presenting a burnt offering to the Lord. </a:t>
            </a:r>
          </a:p>
          <a:p>
            <a:endParaRPr lang="en-US" dirty="0"/>
          </a:p>
        </p:txBody>
      </p:sp>
    </p:spTree>
    <p:extLst>
      <p:ext uri="{BB962C8B-B14F-4D97-AF65-F5344CB8AC3E}">
        <p14:creationId xmlns:p14="http://schemas.microsoft.com/office/powerpoint/2010/main" val="264902211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3A2FC-43CB-4E0A-9B87-FB49B83F666A}"/>
              </a:ext>
            </a:extLst>
          </p:cNvPr>
          <p:cNvSpPr>
            <a:spLocks noGrp="1"/>
          </p:cNvSpPr>
          <p:nvPr>
            <p:ph type="title"/>
          </p:nvPr>
        </p:nvSpPr>
        <p:spPr/>
        <p:txBody>
          <a:bodyPr/>
          <a:lstStyle/>
          <a:p>
            <a:r>
              <a:rPr lang="en-US" dirty="0"/>
              <a:t>Verses 26-32 </a:t>
            </a:r>
          </a:p>
        </p:txBody>
      </p:sp>
      <p:sp>
        <p:nvSpPr>
          <p:cNvPr id="3" name="Content Placeholder 2">
            <a:extLst>
              <a:ext uri="{FF2B5EF4-FFF2-40B4-BE49-F238E27FC236}">
                <a16:creationId xmlns:a16="http://schemas.microsoft.com/office/drawing/2014/main" id="{CCD906E2-FF93-4EA1-80BD-1DF64716E8A9}"/>
              </a:ext>
            </a:extLst>
          </p:cNvPr>
          <p:cNvSpPr>
            <a:spLocks noGrp="1"/>
          </p:cNvSpPr>
          <p:nvPr>
            <p:ph idx="1"/>
          </p:nvPr>
        </p:nvSpPr>
        <p:spPr/>
        <p:txBody>
          <a:bodyPr/>
          <a:lstStyle/>
          <a:p>
            <a:r>
              <a:rPr lang="en-US" sz="2000" dirty="0"/>
              <a:t>On the tenth day of this same seventh month they were to observe the Day of Atonement. This was to begin the evening of the ninth day, and last until the evening of the tenth. The Day of Atonement was explained in detail in chapter 16 of Leviticus. It was to be a day where the priests, and the nation as a whole, sought forgiveness of sin. </a:t>
            </a:r>
          </a:p>
          <a:p>
            <a:r>
              <a:rPr lang="en-US" sz="2000" dirty="0"/>
              <a:t>The annual Day of Atonement pointed to the forgiveness and cleansing of sin for the priests, the nation, and the tabernacle</a:t>
            </a:r>
          </a:p>
          <a:p>
            <a:r>
              <a:rPr lang="en-US" sz="2000" dirty="0"/>
              <a:t> NASB, The MacArthur Study Bible, eBook . Thomas Nelson. Kindle Edition.</a:t>
            </a:r>
          </a:p>
          <a:p>
            <a:endParaRPr lang="en-US" dirty="0"/>
          </a:p>
        </p:txBody>
      </p:sp>
    </p:spTree>
    <p:extLst>
      <p:ext uri="{BB962C8B-B14F-4D97-AF65-F5344CB8AC3E}">
        <p14:creationId xmlns:p14="http://schemas.microsoft.com/office/powerpoint/2010/main" val="293580743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780C-0D62-4066-93AF-1DB1360780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A67D62-FAA9-4ED6-B4AA-4FB8C9C0B05D}"/>
              </a:ext>
            </a:extLst>
          </p:cNvPr>
          <p:cNvSpPr>
            <a:spLocks noGrp="1"/>
          </p:cNvSpPr>
          <p:nvPr>
            <p:ph idx="1"/>
          </p:nvPr>
        </p:nvSpPr>
        <p:spPr/>
        <p:txBody>
          <a:bodyPr/>
          <a:lstStyle/>
          <a:p>
            <a:r>
              <a:rPr lang="en-US" sz="2000" dirty="0"/>
              <a:t>Note there is an emphasis here on humbling themselves. Other translations use the word “afflict” rather than humble, which would suggest they were to deny themselves. This could have included fasting.</a:t>
            </a:r>
          </a:p>
          <a:p>
            <a:r>
              <a:rPr lang="en-US" sz="2000" dirty="0"/>
              <a:t>The original Hebrew word is ‛</a:t>
            </a:r>
            <a:r>
              <a:rPr lang="en-US" sz="2000" dirty="0" err="1"/>
              <a:t>ânâh</a:t>
            </a:r>
            <a:r>
              <a:rPr lang="en-US" sz="2000" dirty="0"/>
              <a:t>. </a:t>
            </a:r>
          </a:p>
          <a:p>
            <a:r>
              <a:rPr lang="en-US" sz="2000" dirty="0"/>
              <a:t>This word carries the meaning of self-abasement, self-chastening, or humbling. </a:t>
            </a:r>
          </a:p>
          <a:p>
            <a:endParaRPr lang="en-US" dirty="0"/>
          </a:p>
          <a:p>
            <a:endParaRPr lang="en-US" dirty="0"/>
          </a:p>
        </p:txBody>
      </p:sp>
    </p:spTree>
    <p:extLst>
      <p:ext uri="{BB962C8B-B14F-4D97-AF65-F5344CB8AC3E}">
        <p14:creationId xmlns:p14="http://schemas.microsoft.com/office/powerpoint/2010/main" val="366532357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290F-22B1-4048-8906-6DB1E8505258}"/>
              </a:ext>
            </a:extLst>
          </p:cNvPr>
          <p:cNvSpPr>
            <a:spLocks noGrp="1"/>
          </p:cNvSpPr>
          <p:nvPr>
            <p:ph type="title"/>
          </p:nvPr>
        </p:nvSpPr>
        <p:spPr/>
        <p:txBody>
          <a:bodyPr/>
          <a:lstStyle/>
          <a:p>
            <a:r>
              <a:rPr lang="en-US" dirty="0"/>
              <a:t>Verses 33-43 </a:t>
            </a:r>
          </a:p>
        </p:txBody>
      </p:sp>
      <p:sp>
        <p:nvSpPr>
          <p:cNvPr id="3" name="Content Placeholder 2">
            <a:extLst>
              <a:ext uri="{FF2B5EF4-FFF2-40B4-BE49-F238E27FC236}">
                <a16:creationId xmlns:a16="http://schemas.microsoft.com/office/drawing/2014/main" id="{C4D8A9C8-F173-4CB2-BDEE-E520285B2D53}"/>
              </a:ext>
            </a:extLst>
          </p:cNvPr>
          <p:cNvSpPr>
            <a:spLocks noGrp="1"/>
          </p:cNvSpPr>
          <p:nvPr>
            <p:ph idx="1"/>
          </p:nvPr>
        </p:nvSpPr>
        <p:spPr/>
        <p:txBody>
          <a:bodyPr/>
          <a:lstStyle/>
          <a:p>
            <a:r>
              <a:rPr lang="en-US" sz="2000" dirty="0"/>
              <a:t>The final observance during this seventh month was what was called the Feast of Booths, tabernacles, or shelters. During this time, they were to spend a week out in the wilderness living in tents. This was meant to remind them of the time God sustained them in the wilderness, after they left Egypt, but before they entered the promised land. During this period, they dwelled in tents. After they entered the promised land, they were able to build houses and have permanent homes. God did not want for them to forget the time they spent in the wilderness though, and they commemorated during The Feast of Booths. </a:t>
            </a:r>
          </a:p>
          <a:p>
            <a:endParaRPr lang="en-US" dirty="0"/>
          </a:p>
        </p:txBody>
      </p:sp>
    </p:spTree>
    <p:extLst>
      <p:ext uri="{BB962C8B-B14F-4D97-AF65-F5344CB8AC3E}">
        <p14:creationId xmlns:p14="http://schemas.microsoft.com/office/powerpoint/2010/main" val="21275167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ADA5-95BD-4514-BACF-F1E1BA18B617}"/>
              </a:ext>
            </a:extLst>
          </p:cNvPr>
          <p:cNvSpPr>
            <a:spLocks noGrp="1"/>
          </p:cNvSpPr>
          <p:nvPr>
            <p:ph type="title"/>
          </p:nvPr>
        </p:nvSpPr>
        <p:spPr/>
        <p:txBody>
          <a:bodyPr/>
          <a:lstStyle/>
          <a:p>
            <a:r>
              <a:rPr lang="en-US" dirty="0"/>
              <a:t>Zechariah14:16</a:t>
            </a:r>
            <a:br>
              <a:rPr lang="en-US" dirty="0"/>
            </a:br>
            <a:endParaRPr lang="en-US" dirty="0"/>
          </a:p>
        </p:txBody>
      </p:sp>
      <p:sp>
        <p:nvSpPr>
          <p:cNvPr id="3" name="Content Placeholder 2">
            <a:extLst>
              <a:ext uri="{FF2B5EF4-FFF2-40B4-BE49-F238E27FC236}">
                <a16:creationId xmlns:a16="http://schemas.microsoft.com/office/drawing/2014/main" id="{1158DAF8-1ECD-4E47-A33F-7E111A04EE00}"/>
              </a:ext>
            </a:extLst>
          </p:cNvPr>
          <p:cNvSpPr>
            <a:spLocks noGrp="1"/>
          </p:cNvSpPr>
          <p:nvPr>
            <p:ph idx="1"/>
          </p:nvPr>
        </p:nvSpPr>
        <p:spPr/>
        <p:txBody>
          <a:bodyPr/>
          <a:lstStyle/>
          <a:p>
            <a:r>
              <a:rPr lang="en-US" sz="2000" dirty="0"/>
              <a:t>This chapter in Zechariah provides a glimpse of the Millennial kingdom. During that time the Feast of Booths will still be observed.</a:t>
            </a:r>
          </a:p>
          <a:p>
            <a:endParaRPr lang="en-US" dirty="0"/>
          </a:p>
        </p:txBody>
      </p:sp>
    </p:spTree>
    <p:extLst>
      <p:ext uri="{BB962C8B-B14F-4D97-AF65-F5344CB8AC3E}">
        <p14:creationId xmlns:p14="http://schemas.microsoft.com/office/powerpoint/2010/main" val="106479357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B97C-04F9-4ADB-80FA-20F87384CC54}"/>
              </a:ext>
            </a:extLst>
          </p:cNvPr>
          <p:cNvSpPr>
            <a:spLocks noGrp="1"/>
          </p:cNvSpPr>
          <p:nvPr>
            <p:ph type="title"/>
          </p:nvPr>
        </p:nvSpPr>
        <p:spPr/>
        <p:txBody>
          <a:bodyPr/>
          <a:lstStyle/>
          <a:p>
            <a:r>
              <a:rPr lang="en-US" dirty="0"/>
              <a:t>Verses 1-2 </a:t>
            </a:r>
          </a:p>
        </p:txBody>
      </p:sp>
      <p:sp>
        <p:nvSpPr>
          <p:cNvPr id="3" name="Content Placeholder 2">
            <a:extLst>
              <a:ext uri="{FF2B5EF4-FFF2-40B4-BE49-F238E27FC236}">
                <a16:creationId xmlns:a16="http://schemas.microsoft.com/office/drawing/2014/main" id="{801966F9-7DC1-4C1B-B069-C5CAD0E37D12}"/>
              </a:ext>
            </a:extLst>
          </p:cNvPr>
          <p:cNvSpPr>
            <a:spLocks noGrp="1"/>
          </p:cNvSpPr>
          <p:nvPr>
            <p:ph idx="1"/>
          </p:nvPr>
        </p:nvSpPr>
        <p:spPr/>
        <p:txBody>
          <a:bodyPr/>
          <a:lstStyle/>
          <a:p>
            <a:r>
              <a:rPr lang="en-US" sz="2800" dirty="0"/>
              <a:t>This chapter deals with the holy festivals and days of observance that God commanded for Israel. These are called holy convocations, or holy gatherings, times when they were to gather together as a nation to glorify God.</a:t>
            </a:r>
          </a:p>
          <a:p>
            <a:endParaRPr lang="en-US" dirty="0"/>
          </a:p>
        </p:txBody>
      </p:sp>
    </p:spTree>
    <p:extLst>
      <p:ext uri="{BB962C8B-B14F-4D97-AF65-F5344CB8AC3E}">
        <p14:creationId xmlns:p14="http://schemas.microsoft.com/office/powerpoint/2010/main" val="33087169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8524-771B-41C6-ADFF-AD01C6BE81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061FBB-0992-4249-B24F-5EE4908FCC29}"/>
              </a:ext>
            </a:extLst>
          </p:cNvPr>
          <p:cNvSpPr>
            <a:spLocks noGrp="1"/>
          </p:cNvSpPr>
          <p:nvPr>
            <p:ph idx="1"/>
          </p:nvPr>
        </p:nvSpPr>
        <p:spPr/>
        <p:txBody>
          <a:bodyPr>
            <a:normAutofit/>
          </a:bodyPr>
          <a:lstStyle/>
          <a:p>
            <a:r>
              <a:rPr lang="en-US" sz="2000" dirty="0"/>
              <a:t>…these special days are often called “festivals” as well as “official days for holy assembly.” Though traditionally they have been called “feasts,” they have nothing to do with eating. In fact, on the Day of Atonement, the people fasted. The word simply means “appointed times.” The idea that during each of these feasts all the people met together as a congregation is also not true. There were special gatherings on some of the special days, but the word for “holy assembly” basically means “proclamation” or “announcement.” The Lord “appointed and announced” these events, which the people had to celebrate faithfully.</a:t>
            </a:r>
          </a:p>
          <a:p>
            <a:pPr lvl="1"/>
            <a:r>
              <a:rPr lang="en-US" dirty="0"/>
              <a:t>Nelson, Thomas. NKJV, </a:t>
            </a:r>
            <a:r>
              <a:rPr lang="en-US" dirty="0" err="1"/>
              <a:t>Wiersbe</a:t>
            </a:r>
            <a:r>
              <a:rPr lang="en-US" dirty="0"/>
              <a:t> Study Bible, Red Letter Edition, </a:t>
            </a:r>
            <a:r>
              <a:rPr lang="en-US" dirty="0" err="1"/>
              <a:t>Ebook</a:t>
            </a:r>
            <a:r>
              <a:rPr lang="en-US" dirty="0"/>
              <a:t> (p. 632). Thomas Nelson. Kindle Edition.</a:t>
            </a:r>
          </a:p>
          <a:p>
            <a:pPr lvl="1"/>
            <a:endParaRPr lang="en-US" sz="1800" dirty="0"/>
          </a:p>
        </p:txBody>
      </p:sp>
    </p:spTree>
    <p:extLst>
      <p:ext uri="{BB962C8B-B14F-4D97-AF65-F5344CB8AC3E}">
        <p14:creationId xmlns:p14="http://schemas.microsoft.com/office/powerpoint/2010/main" val="31917448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AAED-2042-4708-8DE1-33299A9F00CD}"/>
              </a:ext>
            </a:extLst>
          </p:cNvPr>
          <p:cNvSpPr>
            <a:spLocks noGrp="1"/>
          </p:cNvSpPr>
          <p:nvPr>
            <p:ph type="title"/>
          </p:nvPr>
        </p:nvSpPr>
        <p:spPr/>
        <p:txBody>
          <a:bodyPr/>
          <a:lstStyle/>
          <a:p>
            <a:r>
              <a:rPr lang="en-US" dirty="0"/>
              <a:t>Verse 3</a:t>
            </a:r>
          </a:p>
        </p:txBody>
      </p:sp>
      <p:sp>
        <p:nvSpPr>
          <p:cNvPr id="3" name="Content Placeholder 2">
            <a:extLst>
              <a:ext uri="{FF2B5EF4-FFF2-40B4-BE49-F238E27FC236}">
                <a16:creationId xmlns:a16="http://schemas.microsoft.com/office/drawing/2014/main" id="{0B9DCAEF-29F8-4ACE-A86E-35A6797C3929}"/>
              </a:ext>
            </a:extLst>
          </p:cNvPr>
          <p:cNvSpPr>
            <a:spLocks noGrp="1"/>
          </p:cNvSpPr>
          <p:nvPr>
            <p:ph idx="1"/>
          </p:nvPr>
        </p:nvSpPr>
        <p:spPr/>
        <p:txBody>
          <a:bodyPr>
            <a:normAutofit/>
          </a:bodyPr>
          <a:lstStyle/>
          <a:p>
            <a:r>
              <a:rPr lang="en-US" sz="2000" dirty="0"/>
              <a:t>The first gathering mentioned is the Sabbath, and this makes sense because in many ways the Sabbath was the most important of the festivals. It happened once every seven days. The festivals only occurred once a year, but the Sabbath was once a week. </a:t>
            </a:r>
          </a:p>
        </p:txBody>
      </p:sp>
    </p:spTree>
    <p:extLst>
      <p:ext uri="{BB962C8B-B14F-4D97-AF65-F5344CB8AC3E}">
        <p14:creationId xmlns:p14="http://schemas.microsoft.com/office/powerpoint/2010/main" val="38638947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7A8D-E059-411C-93DD-8AF69C8D90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82D6FF-C65E-4411-AF2F-81611235D4D8}"/>
              </a:ext>
            </a:extLst>
          </p:cNvPr>
          <p:cNvSpPr>
            <a:spLocks noGrp="1"/>
          </p:cNvSpPr>
          <p:nvPr>
            <p:ph idx="1"/>
          </p:nvPr>
        </p:nvSpPr>
        <p:spPr/>
        <p:txBody>
          <a:bodyPr>
            <a:normAutofit/>
          </a:bodyPr>
          <a:lstStyle/>
          <a:p>
            <a:r>
              <a:rPr lang="en-US" sz="1800" dirty="0"/>
              <a:t>The kinds of work not permitted on the Sabbath, according to the Pentateuch, included plowing and harvesting (Ex 34: 21), preparing food by baking and boiling (Ex 16: 23), making a fire (Ex 35: 3) and gathering of wood (Nm 15: 32-36). The Sabbath was to be a day of joy and praise (Ex 23: 12; Dt 5: 12-15; Is 58: 13; Hs 2: 11). It was a distinctive sign of the covenant (between Yahweh and Israel, Ex 31: 13-17). As the first sacred assembly listed in the chapter, the Sabbath was the most celebrated assembly, observed every seven days. The recurrence of the Sabbath in a seven-day cycle seems to be a model for the rest of the other sacred assemblies. There are seven festivals in the year. During these festivals there are seven days of rest. Most of these festivals occur in the seventh month of the year. This elaborate system of festivals and sabbatical years underscored the importance of the Sabbath.</a:t>
            </a:r>
          </a:p>
          <a:p>
            <a:r>
              <a:rPr lang="en-US" sz="1800" dirty="0"/>
              <a:t>  The Apologetics Study Bible (Kindle Locations 72117-72123). B&amp;H Publishing Group. Kindle Edition.</a:t>
            </a:r>
          </a:p>
          <a:p>
            <a:endParaRPr lang="en-US" sz="2000" dirty="0"/>
          </a:p>
        </p:txBody>
      </p:sp>
    </p:spTree>
    <p:extLst>
      <p:ext uri="{BB962C8B-B14F-4D97-AF65-F5344CB8AC3E}">
        <p14:creationId xmlns:p14="http://schemas.microsoft.com/office/powerpoint/2010/main" val="6721427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9A3F-2DE1-4675-A415-E74BCA510CA7}"/>
              </a:ext>
            </a:extLst>
          </p:cNvPr>
          <p:cNvSpPr>
            <a:spLocks noGrp="1"/>
          </p:cNvSpPr>
          <p:nvPr>
            <p:ph type="title"/>
          </p:nvPr>
        </p:nvSpPr>
        <p:spPr/>
        <p:txBody>
          <a:bodyPr/>
          <a:lstStyle/>
          <a:p>
            <a:r>
              <a:rPr lang="en-US" dirty="0"/>
              <a:t>Verses 4-8 </a:t>
            </a:r>
          </a:p>
        </p:txBody>
      </p:sp>
      <p:sp>
        <p:nvSpPr>
          <p:cNvPr id="3" name="Content Placeholder 2">
            <a:extLst>
              <a:ext uri="{FF2B5EF4-FFF2-40B4-BE49-F238E27FC236}">
                <a16:creationId xmlns:a16="http://schemas.microsoft.com/office/drawing/2014/main" id="{EA120358-E4D9-45BB-8BE0-CB42A0E0C47D}"/>
              </a:ext>
            </a:extLst>
          </p:cNvPr>
          <p:cNvSpPr>
            <a:spLocks noGrp="1"/>
          </p:cNvSpPr>
          <p:nvPr>
            <p:ph idx="1"/>
          </p:nvPr>
        </p:nvSpPr>
        <p:spPr/>
        <p:txBody>
          <a:bodyPr/>
          <a:lstStyle/>
          <a:p>
            <a:r>
              <a:rPr lang="en-US" sz="2000" dirty="0"/>
              <a:t>The first of the yearly festivals mentioned is the Passover. This was done in remembrance of when God led Israel out of Egypt. On the fourteenth day of the month they were to observe the Passover feast, which was to be done in the same fashion as it was done on the actual Passover night. The next day was to begin the Passover week, or the Feast of Unleavened Bread. They to offer a burnt offering every day during this week (one burnt offering for the entire nation, not one for every individual), and avoid leavened bread (yeast being a symbol for sin). On the first and last days of this week they were to have the holy gatherings and do no work. </a:t>
            </a:r>
          </a:p>
          <a:p>
            <a:endParaRPr lang="en-US" dirty="0"/>
          </a:p>
        </p:txBody>
      </p:sp>
    </p:spTree>
    <p:extLst>
      <p:ext uri="{BB962C8B-B14F-4D97-AF65-F5344CB8AC3E}">
        <p14:creationId xmlns:p14="http://schemas.microsoft.com/office/powerpoint/2010/main" val="28281475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EEBE-CDE1-44A9-9900-37943A97AF77}"/>
              </a:ext>
            </a:extLst>
          </p:cNvPr>
          <p:cNvSpPr>
            <a:spLocks noGrp="1"/>
          </p:cNvSpPr>
          <p:nvPr>
            <p:ph type="title"/>
          </p:nvPr>
        </p:nvSpPr>
        <p:spPr/>
        <p:txBody>
          <a:bodyPr/>
          <a:lstStyle/>
          <a:p>
            <a:r>
              <a:rPr lang="en-US" dirty="0"/>
              <a:t>Verses 9-14 </a:t>
            </a:r>
          </a:p>
        </p:txBody>
      </p:sp>
      <p:sp>
        <p:nvSpPr>
          <p:cNvPr id="3" name="Content Placeholder 2">
            <a:extLst>
              <a:ext uri="{FF2B5EF4-FFF2-40B4-BE49-F238E27FC236}">
                <a16:creationId xmlns:a16="http://schemas.microsoft.com/office/drawing/2014/main" id="{6C3211DA-1C14-4F66-B98C-5FF086DF1741}"/>
              </a:ext>
            </a:extLst>
          </p:cNvPr>
          <p:cNvSpPr>
            <a:spLocks noGrp="1"/>
          </p:cNvSpPr>
          <p:nvPr>
            <p:ph idx="1"/>
          </p:nvPr>
        </p:nvSpPr>
        <p:spPr/>
        <p:txBody>
          <a:bodyPr>
            <a:normAutofit/>
          </a:bodyPr>
          <a:lstStyle/>
          <a:p>
            <a:r>
              <a:rPr lang="en-US" sz="2000" dirty="0"/>
              <a:t>The day after the Sabbath of Unleavened Bread (or the first Sunday after the Passover week) they were to bring in a sheaf of the first barley harvest to the priest, dedicating the harvest to the Lord. They were also to offer a lamb as a burnt offering, and a grain offering. They weren’t to eat anything from the harvest until they presented the first fruits to the Lord, and made the prescribed offering. They were to acknowledge God’s blessings before they enjoyed God’s blessings. </a:t>
            </a:r>
          </a:p>
        </p:txBody>
      </p:sp>
    </p:spTree>
    <p:extLst>
      <p:ext uri="{BB962C8B-B14F-4D97-AF65-F5344CB8AC3E}">
        <p14:creationId xmlns:p14="http://schemas.microsoft.com/office/powerpoint/2010/main" val="392800862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ABF14-BB55-461B-B407-237C6FA673EA}"/>
              </a:ext>
            </a:extLst>
          </p:cNvPr>
          <p:cNvSpPr>
            <a:spLocks noGrp="1"/>
          </p:cNvSpPr>
          <p:nvPr>
            <p:ph type="title"/>
          </p:nvPr>
        </p:nvSpPr>
        <p:spPr/>
        <p:txBody>
          <a:bodyPr/>
          <a:lstStyle/>
          <a:p>
            <a:r>
              <a:rPr lang="en-US" dirty="0"/>
              <a:t>Verses 15-21 </a:t>
            </a:r>
          </a:p>
        </p:txBody>
      </p:sp>
      <p:sp>
        <p:nvSpPr>
          <p:cNvPr id="3" name="Content Placeholder 2">
            <a:extLst>
              <a:ext uri="{FF2B5EF4-FFF2-40B4-BE49-F238E27FC236}">
                <a16:creationId xmlns:a16="http://schemas.microsoft.com/office/drawing/2014/main" id="{CD619A79-F103-451F-A660-88232CB336B9}"/>
              </a:ext>
            </a:extLst>
          </p:cNvPr>
          <p:cNvSpPr>
            <a:spLocks noGrp="1"/>
          </p:cNvSpPr>
          <p:nvPr>
            <p:ph idx="1"/>
          </p:nvPr>
        </p:nvSpPr>
        <p:spPr/>
        <p:txBody>
          <a:bodyPr>
            <a:normAutofit/>
          </a:bodyPr>
          <a:lstStyle/>
          <a:p>
            <a:r>
              <a:rPr lang="en-US" sz="2000" dirty="0"/>
              <a:t>This next festival was to occur 50 days after the Passover, which was seven sabbaths (or seven weeks) plus one day. This occurred at the time of their wheat harvest. Just like with the barley harvest, they were to bring a portion of the harvest to the priest to dedicate the entire harvest to the Lord. They were also to present seven one-year old lambs, one bull, and two rams as burnt offerings. They were also to present a grain offering. Finally, they were to present a male goat as a sin offering, and another two male lambs as a peace offering.</a:t>
            </a:r>
          </a:p>
        </p:txBody>
      </p:sp>
    </p:spTree>
    <p:extLst>
      <p:ext uri="{BB962C8B-B14F-4D97-AF65-F5344CB8AC3E}">
        <p14:creationId xmlns:p14="http://schemas.microsoft.com/office/powerpoint/2010/main" val="331336308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EB96-5339-448F-9960-FF6D5BE217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A28282-C703-4466-BB77-3A35A7425A92}"/>
              </a:ext>
            </a:extLst>
          </p:cNvPr>
          <p:cNvSpPr>
            <a:spLocks noGrp="1"/>
          </p:cNvSpPr>
          <p:nvPr>
            <p:ph idx="1"/>
          </p:nvPr>
        </p:nvSpPr>
        <p:spPr/>
        <p:txBody>
          <a:bodyPr/>
          <a:lstStyle/>
          <a:p>
            <a:r>
              <a:rPr lang="en-US" sz="2000" dirty="0"/>
              <a:t>This was referred to as The Festival of Weeks because it was celebrated seven weeks after Passover. Later on, it also because known as Pentecost.</a:t>
            </a:r>
          </a:p>
          <a:p>
            <a:r>
              <a:rPr lang="en-US" sz="2000" dirty="0"/>
              <a:t>This was taken from the Greek word for fifty: </a:t>
            </a:r>
            <a:r>
              <a:rPr lang="en-US" sz="2000" dirty="0" err="1"/>
              <a:t>pentēkoste</a:t>
            </a:r>
            <a:r>
              <a:rPr lang="en-US" sz="2000" dirty="0"/>
              <a:t>̄</a:t>
            </a:r>
          </a:p>
          <a:p>
            <a:r>
              <a:rPr lang="en-US" sz="2000" dirty="0"/>
              <a:t>The day of Pentecost was also when the Holy Spirit came upon the believers in Acts chapter 2. </a:t>
            </a:r>
          </a:p>
          <a:p>
            <a:endParaRPr lang="en-US" dirty="0"/>
          </a:p>
        </p:txBody>
      </p:sp>
    </p:spTree>
    <p:extLst>
      <p:ext uri="{BB962C8B-B14F-4D97-AF65-F5344CB8AC3E}">
        <p14:creationId xmlns:p14="http://schemas.microsoft.com/office/powerpoint/2010/main" val="157446363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4F055B-D391-44D3-A87A-BCD07BD5A3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{002907D7-263C-4B96-9C40-4380731602D5}tf56219246</Template>
  <TotalTime>0</TotalTime>
  <Words>1322</Words>
  <Application>Microsoft Office PowerPoint</Application>
  <PresentationFormat>Widescreen</PresentationFormat>
  <Paragraphs>33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Avenir Next LT Pro</vt:lpstr>
      <vt:lpstr>Avenir Next LT Pro Light</vt:lpstr>
      <vt:lpstr>Garamond</vt:lpstr>
      <vt:lpstr>SavonVTI</vt:lpstr>
      <vt:lpstr>Leviticus chapter 23</vt:lpstr>
      <vt:lpstr>Verses 1-2 </vt:lpstr>
      <vt:lpstr>PowerPoint Presentation</vt:lpstr>
      <vt:lpstr>Verse 3</vt:lpstr>
      <vt:lpstr>PowerPoint Presentation</vt:lpstr>
      <vt:lpstr>Verses 4-8 </vt:lpstr>
      <vt:lpstr>Verses 9-14 </vt:lpstr>
      <vt:lpstr>Verses 15-21 </vt:lpstr>
      <vt:lpstr>PowerPoint Presentation</vt:lpstr>
      <vt:lpstr>Verse 22 </vt:lpstr>
      <vt:lpstr>Verses 23-25 </vt:lpstr>
      <vt:lpstr>Verses 26-32 </vt:lpstr>
      <vt:lpstr>PowerPoint Presentation</vt:lpstr>
      <vt:lpstr>Verses 33-43 </vt:lpstr>
      <vt:lpstr>Zechariah14:16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2020-04-26T17:42:35Z</dcterms:created>
  <dcterms:modified xsi:type="dcterms:W3CDTF">2020-04-26T18:07:45Z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