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8/9/2020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B0164-C9EA-4646-AF5F-6148C861C852}"/>
              </a:ext>
            </a:extLst>
          </p:cNvPr>
          <p:cNvSpPr>
            <a:spLocks noGrp="1"/>
          </p:cNvSpPr>
          <p:nvPr>
            <p:ph type="ctrTitle"/>
          </p:nvPr>
        </p:nvSpPr>
        <p:spPr/>
        <p:txBody>
          <a:bodyPr/>
          <a:lstStyle/>
          <a:p>
            <a:r>
              <a:rPr lang="en-US" sz="4800" dirty="0">
                <a:effectLst/>
                <a:latin typeface="Times New Roman" panose="02020603050405020304" pitchFamily="18" charset="0"/>
                <a:ea typeface="SimSun" panose="02010600030101010101" pitchFamily="2" charset="-122"/>
                <a:cs typeface="Arial" panose="020B0604020202020204" pitchFamily="34" charset="0"/>
              </a:rPr>
              <a:t>Leviticus</a:t>
            </a:r>
            <a:endParaRPr lang="en-US" dirty="0"/>
          </a:p>
        </p:txBody>
      </p:sp>
      <p:sp>
        <p:nvSpPr>
          <p:cNvPr id="3" name="Subtitle 2">
            <a:extLst>
              <a:ext uri="{FF2B5EF4-FFF2-40B4-BE49-F238E27FC236}">
                <a16:creationId xmlns:a16="http://schemas.microsoft.com/office/drawing/2014/main" id="{890684A1-EBA4-47E0-AE5E-C39BAB6DAB95}"/>
              </a:ext>
            </a:extLst>
          </p:cNvPr>
          <p:cNvSpPr>
            <a:spLocks noGrp="1"/>
          </p:cNvSpPr>
          <p:nvPr>
            <p:ph type="subTitle" idx="1"/>
          </p:nvPr>
        </p:nvSpPr>
        <p:spPr/>
        <p:txBody>
          <a:bodyPr/>
          <a:lstStyle/>
          <a:p>
            <a:r>
              <a:rPr lang="en-US" sz="1800" dirty="0">
                <a:effectLst/>
                <a:latin typeface="Times New Roman" panose="02020603050405020304" pitchFamily="18" charset="0"/>
                <a:ea typeface="SimSun" panose="02010600030101010101" pitchFamily="2" charset="-122"/>
                <a:cs typeface="Arial" panose="020B0604020202020204" pitchFamily="34" charset="0"/>
              </a:rPr>
              <a:t>Chapter 13</a:t>
            </a:r>
            <a:endParaRPr lang="en-US" dirty="0"/>
          </a:p>
        </p:txBody>
      </p:sp>
    </p:spTree>
    <p:extLst>
      <p:ext uri="{BB962C8B-B14F-4D97-AF65-F5344CB8AC3E}">
        <p14:creationId xmlns:p14="http://schemas.microsoft.com/office/powerpoint/2010/main" val="3215558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EB891-E908-4C9B-AB0E-F8B4AB43F378}"/>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29-37 </a:t>
            </a:r>
            <a:endParaRPr lang="en-US" dirty="0"/>
          </a:p>
        </p:txBody>
      </p:sp>
      <p:sp>
        <p:nvSpPr>
          <p:cNvPr id="3" name="Content Placeholder 2">
            <a:extLst>
              <a:ext uri="{FF2B5EF4-FFF2-40B4-BE49-F238E27FC236}">
                <a16:creationId xmlns:a16="http://schemas.microsoft.com/office/drawing/2014/main" id="{F7837ECD-4C33-44E1-BBD7-DCF0EC4DF2DE}"/>
              </a:ext>
            </a:extLst>
          </p:cNvPr>
          <p:cNvSpPr>
            <a:spLocks noGrp="1"/>
          </p:cNvSpPr>
          <p:nvPr>
            <p:ph idx="1"/>
          </p:nvPr>
        </p:nvSpPr>
        <p:spPr/>
        <p:txBody>
          <a:bodyPr>
            <a:normAutofit fontScale="92500" lnSpcReduction="10000"/>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This disease appeared in the hair, either on the head or in a man's beard. For the most part the procedure was the same as the previous diseases. The person was isolated for two weeks if the mark wasn't obviously infected upon first inspection. At the end of the first week, if the mark still didn't look infected, then the person had to shave. Then he was inspected again at the end of the second week and if things hadn't gotten worse, he was considered clean.  </a:t>
            </a:r>
          </a:p>
          <a:p>
            <a:endParaRPr lang="en-US" dirty="0"/>
          </a:p>
        </p:txBody>
      </p:sp>
    </p:spTree>
    <p:extLst>
      <p:ext uri="{BB962C8B-B14F-4D97-AF65-F5344CB8AC3E}">
        <p14:creationId xmlns:p14="http://schemas.microsoft.com/office/powerpoint/2010/main" val="2368131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D538-1BFA-49C6-891D-46C2F61B9A83}"/>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38-44</a:t>
            </a:r>
            <a:endParaRPr lang="en-US" dirty="0"/>
          </a:p>
        </p:txBody>
      </p:sp>
      <p:sp>
        <p:nvSpPr>
          <p:cNvPr id="3" name="Content Placeholder 2">
            <a:extLst>
              <a:ext uri="{FF2B5EF4-FFF2-40B4-BE49-F238E27FC236}">
                <a16:creationId xmlns:a16="http://schemas.microsoft.com/office/drawing/2014/main" id="{24EBB472-FB7E-4ED8-915A-E3744C83EB44}"/>
              </a:ext>
            </a:extLst>
          </p:cNvPr>
          <p:cNvSpPr>
            <a:spLocks noGrp="1"/>
          </p:cNvSpPr>
          <p:nvPr>
            <p:ph idx="1"/>
          </p:nvPr>
        </p:nvSpPr>
        <p:spPr/>
        <p:txBody>
          <a:bodyPr>
            <a:normAutofit fontScale="85000" lnSpcReduction="20000"/>
          </a:bodyPr>
          <a:lstStyle/>
          <a:p>
            <a:r>
              <a:rPr lang="en-US" sz="4400" kern="150" dirty="0">
                <a:effectLst/>
                <a:latin typeface="Times New Roman" panose="02020603050405020304" pitchFamily="18" charset="0"/>
                <a:ea typeface="SimSun" panose="02010600030101010101" pitchFamily="2" charset="-122"/>
                <a:cs typeface="Arial" panose="020B0604020202020204" pitchFamily="34" charset="0"/>
              </a:rPr>
              <a:t>They didn't have to worry about normal things such as eczema or hair lose. They still needed to have these things checked to make sure it wasn't anything serious, but these issues didn't make one unclean. If there were any marks that indicated it was something worse, however, then the person was to be declared unclean.</a:t>
            </a:r>
          </a:p>
          <a:p>
            <a:endParaRPr lang="en-US" dirty="0"/>
          </a:p>
        </p:txBody>
      </p:sp>
    </p:spTree>
    <p:extLst>
      <p:ext uri="{BB962C8B-B14F-4D97-AF65-F5344CB8AC3E}">
        <p14:creationId xmlns:p14="http://schemas.microsoft.com/office/powerpoint/2010/main" val="3247798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6F47F-520A-434A-9B55-1540903410DF}"/>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45-4</a:t>
            </a:r>
            <a:endParaRPr lang="en-US" dirty="0"/>
          </a:p>
        </p:txBody>
      </p:sp>
      <p:sp>
        <p:nvSpPr>
          <p:cNvPr id="3" name="Content Placeholder 2">
            <a:extLst>
              <a:ext uri="{FF2B5EF4-FFF2-40B4-BE49-F238E27FC236}">
                <a16:creationId xmlns:a16="http://schemas.microsoft.com/office/drawing/2014/main" id="{389C8CC1-5F32-4ECC-9020-44F838AECB7D}"/>
              </a:ext>
            </a:extLst>
          </p:cNvPr>
          <p:cNvSpPr>
            <a:spLocks noGrp="1"/>
          </p:cNvSpPr>
          <p:nvPr>
            <p:ph idx="1"/>
          </p:nvPr>
        </p:nvSpPr>
        <p:spPr/>
        <p:txBody>
          <a:bodyPr>
            <a:normAutofit fontScale="85000" lnSpcReduction="10000"/>
          </a:bodyPr>
          <a:lstStyle/>
          <a:p>
            <a:r>
              <a:rPr lang="en-US" sz="4000" kern="150" dirty="0">
                <a:effectLst/>
                <a:latin typeface="Times New Roman" panose="02020603050405020304" pitchFamily="18" charset="0"/>
                <a:ea typeface="SimSun" panose="02010600030101010101" pitchFamily="2" charset="-122"/>
                <a:cs typeface="Arial" panose="020B0604020202020204" pitchFamily="34" charset="0"/>
              </a:rPr>
              <a:t>The person who had the disease had to make it known that he was unclean, and he had to live away from the rest of the people until the infection had passed. To live outside the camp was considered to be separation from the blessing of the covenant. Anyone to had to would have considered it a cause for mourning, hence the signs of mourning.</a:t>
            </a:r>
          </a:p>
          <a:p>
            <a:endParaRPr lang="en-US" dirty="0"/>
          </a:p>
        </p:txBody>
      </p:sp>
    </p:spTree>
    <p:extLst>
      <p:ext uri="{BB962C8B-B14F-4D97-AF65-F5344CB8AC3E}">
        <p14:creationId xmlns:p14="http://schemas.microsoft.com/office/powerpoint/2010/main" val="2915881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E2350-8CF1-4490-838A-12A308A7B25B}"/>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47-59 </a:t>
            </a:r>
            <a:endParaRPr lang="en-US" dirty="0"/>
          </a:p>
        </p:txBody>
      </p:sp>
      <p:sp>
        <p:nvSpPr>
          <p:cNvPr id="3" name="Content Placeholder 2">
            <a:extLst>
              <a:ext uri="{FF2B5EF4-FFF2-40B4-BE49-F238E27FC236}">
                <a16:creationId xmlns:a16="http://schemas.microsoft.com/office/drawing/2014/main" id="{CE52C2B5-6802-4524-9EAF-13D852146194}"/>
              </a:ext>
            </a:extLst>
          </p:cNvPr>
          <p:cNvSpPr>
            <a:spLocks noGrp="1"/>
          </p:cNvSpPr>
          <p:nvPr>
            <p:ph idx="1"/>
          </p:nvPr>
        </p:nvSpPr>
        <p:spPr/>
        <p:txBody>
          <a:bodyPr>
            <a:normAutofit fontScale="55000" lnSpcReduction="20000"/>
          </a:bodyPr>
          <a:lstStyle/>
          <a:p>
            <a:r>
              <a:rPr lang="en-US" sz="4400" kern="150" dirty="0">
                <a:effectLst/>
                <a:latin typeface="Times New Roman" panose="02020603050405020304" pitchFamily="18" charset="0"/>
                <a:ea typeface="SimSun" panose="02010600030101010101" pitchFamily="2" charset="-122"/>
                <a:cs typeface="Arial" panose="020B0604020202020204" pitchFamily="34" charset="0"/>
              </a:rPr>
              <a:t>From this passage we see that these diseases could work their way into clothing, which would then spread into anyone who wore the garment. By modern standards we would probably just burn the garment right away in order to be safe and then replace it later. Clothing wasn't as easy to come by for them, however, and if a garment could be salvaged it would have been preferable to do so. Therefore, just like with the marks on the body, the priest was supposed to keep an eye on any mark that was found on a piece of clothing. It if didn't spread then the garment was to be washed, and then considered clean and able to be worn again. Any garment on which the disease appeared to spread was considered unclean and burned.</a:t>
            </a:r>
          </a:p>
          <a:p>
            <a:endParaRPr lang="en-US" dirty="0"/>
          </a:p>
        </p:txBody>
      </p:sp>
    </p:spTree>
    <p:extLst>
      <p:ext uri="{BB962C8B-B14F-4D97-AF65-F5344CB8AC3E}">
        <p14:creationId xmlns:p14="http://schemas.microsoft.com/office/powerpoint/2010/main" val="681435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A87A1-30E6-4AE5-8C6F-D437FCBA6C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0F75ED-D9D5-4013-8815-2D3F2BFAB9DE}"/>
              </a:ext>
            </a:extLst>
          </p:cNvPr>
          <p:cNvSpPr>
            <a:spLocks noGrp="1"/>
          </p:cNvSpPr>
          <p:nvPr>
            <p:ph idx="1"/>
          </p:nvPr>
        </p:nvSpPr>
        <p:spPr/>
        <p:txBody>
          <a:bodyPr>
            <a:normAutofit fontScale="70000" lnSpcReduction="20000"/>
          </a:bodyPr>
          <a:lstStyle/>
          <a:p>
            <a:r>
              <a:rPr lang="en-US" sz="4000" kern="150" dirty="0">
                <a:effectLst/>
                <a:latin typeface="Times New Roman" panose="02020603050405020304" pitchFamily="18" charset="0"/>
                <a:ea typeface="SimSun" panose="02010600030101010101" pitchFamily="2" charset="-122"/>
                <a:cs typeface="Arial" panose="020B0604020202020204" pitchFamily="34" charset="0"/>
              </a:rPr>
              <a:t>The way that they monitored these diseases can be used as a metaphor for how we live. Sin can spread through us just like these skin diseases could spread over the people's bodies. There are some things we encounter in life that are clearly sin, and we are to avoid them altogether. There are other things that aren't as clear, and those are the things that we have to watch out for. It may be something that is neutral, neither good or bad, but can still lead to sin if we aren't watchful. And just like the people took their sin diseases to the priest to have them looked at, we can take our doubts and concerns to church leadership for counsel.</a:t>
            </a:r>
          </a:p>
          <a:p>
            <a:endParaRPr lang="en-US" dirty="0"/>
          </a:p>
        </p:txBody>
      </p:sp>
    </p:spTree>
    <p:extLst>
      <p:ext uri="{BB962C8B-B14F-4D97-AF65-F5344CB8AC3E}">
        <p14:creationId xmlns:p14="http://schemas.microsoft.com/office/powerpoint/2010/main" val="1726695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96902-3B1B-46C1-9045-A732E37B72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5266DCD-02A0-4C3C-8877-39C11FF71643}"/>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 next two chapters deal with skin diseases. Chapter 13 deals with identifying skin diseases, and chapter 14 deals with cleansing skin diseases. The word leprosy is used frequently, but it is important to understand that leprosy was used as a general term that referred to any skin disease, and didn't specifically refer to what we think of as leprosy today, which is Hansen's Disease.</a:t>
            </a:r>
          </a:p>
          <a:p>
            <a:endParaRPr lang="en-US" dirty="0"/>
          </a:p>
        </p:txBody>
      </p:sp>
    </p:spTree>
    <p:extLst>
      <p:ext uri="{BB962C8B-B14F-4D97-AF65-F5344CB8AC3E}">
        <p14:creationId xmlns:p14="http://schemas.microsoft.com/office/powerpoint/2010/main" val="1210321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E4617-D15F-43A1-A218-75272708D64D}"/>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1-3 </a:t>
            </a:r>
            <a:endParaRPr lang="en-US" dirty="0"/>
          </a:p>
        </p:txBody>
      </p:sp>
      <p:sp>
        <p:nvSpPr>
          <p:cNvPr id="3" name="Content Placeholder 2">
            <a:extLst>
              <a:ext uri="{FF2B5EF4-FFF2-40B4-BE49-F238E27FC236}">
                <a16:creationId xmlns:a16="http://schemas.microsoft.com/office/drawing/2014/main" id="{FC7818B3-AA3B-4250-9FF5-3B751DD8D38B}"/>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When a man had a mark on his body that looked suspect then he was to go and show it to the priest. The instructions here were for the priest so he could determine if this mark was something to be concerned about. He was told to look for whether the hair had turned white, and whether it was a deep infection, or just a surface mark. If it is an infection then the person will be considered unclean.</a:t>
            </a:r>
          </a:p>
          <a:p>
            <a:endParaRPr lang="en-US" dirty="0"/>
          </a:p>
        </p:txBody>
      </p:sp>
    </p:spTree>
    <p:extLst>
      <p:ext uri="{BB962C8B-B14F-4D97-AF65-F5344CB8AC3E}">
        <p14:creationId xmlns:p14="http://schemas.microsoft.com/office/powerpoint/2010/main" val="406091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47215-8D54-4B26-9C03-099AD5D7AE19}"/>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4-6 </a:t>
            </a:r>
            <a:endParaRPr lang="en-US" dirty="0"/>
          </a:p>
        </p:txBody>
      </p:sp>
      <p:sp>
        <p:nvSpPr>
          <p:cNvPr id="3" name="Content Placeholder 2">
            <a:extLst>
              <a:ext uri="{FF2B5EF4-FFF2-40B4-BE49-F238E27FC236}">
                <a16:creationId xmlns:a16="http://schemas.microsoft.com/office/drawing/2014/main" id="{9672D83F-1886-456D-98C9-D0CAB45004B3}"/>
              </a:ext>
            </a:extLst>
          </p:cNvPr>
          <p:cNvSpPr>
            <a:spLocks noGrp="1"/>
          </p:cNvSpPr>
          <p:nvPr>
            <p:ph idx="1"/>
          </p:nvPr>
        </p:nvSpPr>
        <p:spPr/>
        <p:txBody>
          <a:bodyPr>
            <a:normAutofit/>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If the mark doesn't appear to be infected then the man would be isolated for two weeks. During this time the mark would be watched to determine whether it was going to get worse or better. If it doesn't spread then the man will be considered clean.</a:t>
            </a:r>
            <a:endParaRPr lang="en-US" sz="3600" dirty="0"/>
          </a:p>
        </p:txBody>
      </p:sp>
    </p:spTree>
    <p:extLst>
      <p:ext uri="{BB962C8B-B14F-4D97-AF65-F5344CB8AC3E}">
        <p14:creationId xmlns:p14="http://schemas.microsoft.com/office/powerpoint/2010/main" val="2590065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24E5F-77BA-4CA9-AFA4-353C2E701C0E}"/>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7-8 </a:t>
            </a:r>
            <a:endParaRPr lang="en-US" dirty="0"/>
          </a:p>
        </p:txBody>
      </p:sp>
      <p:sp>
        <p:nvSpPr>
          <p:cNvPr id="3" name="Content Placeholder 2">
            <a:extLst>
              <a:ext uri="{FF2B5EF4-FFF2-40B4-BE49-F238E27FC236}">
                <a16:creationId xmlns:a16="http://schemas.microsoft.com/office/drawing/2014/main" id="{DA89B468-99D8-49AE-B6D0-10D8B65FF058}"/>
              </a:ext>
            </a:extLst>
          </p:cNvPr>
          <p:cNvSpPr>
            <a:spLocks noGrp="1"/>
          </p:cNvSpPr>
          <p:nvPr>
            <p:ph idx="1"/>
          </p:nvPr>
        </p:nvSpPr>
        <p:spPr/>
        <p:txBody>
          <a:bodyPr/>
          <a:lstStyle/>
          <a:p>
            <a:r>
              <a:rPr lang="en-US" sz="3600" kern="150" dirty="0">
                <a:effectLst/>
                <a:latin typeface="Times New Roman" panose="02020603050405020304" pitchFamily="18" charset="0"/>
                <a:ea typeface="SimSun" panose="02010600030101010101" pitchFamily="2" charset="-122"/>
                <a:cs typeface="Arial" panose="020B0604020202020204" pitchFamily="34" charset="0"/>
              </a:rPr>
              <a:t>If the mark were to spread at any point during the time of isolation then the man would be considered unclean.</a:t>
            </a:r>
          </a:p>
          <a:p>
            <a:endParaRPr lang="en-US" dirty="0"/>
          </a:p>
        </p:txBody>
      </p:sp>
    </p:spTree>
    <p:extLst>
      <p:ext uri="{BB962C8B-B14F-4D97-AF65-F5344CB8AC3E}">
        <p14:creationId xmlns:p14="http://schemas.microsoft.com/office/powerpoint/2010/main" val="103250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7DDB7-C265-423F-A8BC-801B79C3669E}"/>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9-11</a:t>
            </a:r>
            <a:endParaRPr lang="en-US" dirty="0"/>
          </a:p>
        </p:txBody>
      </p:sp>
      <p:sp>
        <p:nvSpPr>
          <p:cNvPr id="3" name="Content Placeholder 2">
            <a:extLst>
              <a:ext uri="{FF2B5EF4-FFF2-40B4-BE49-F238E27FC236}">
                <a16:creationId xmlns:a16="http://schemas.microsoft.com/office/drawing/2014/main" id="{62395929-90D0-4167-B620-DE02714C35E2}"/>
              </a:ext>
            </a:extLst>
          </p:cNvPr>
          <p:cNvSpPr>
            <a:spLocks noGrp="1"/>
          </p:cNvSpPr>
          <p:nvPr>
            <p:ph idx="1"/>
          </p:nvPr>
        </p:nvSpPr>
        <p:spPr/>
        <p:txBody>
          <a:bodyPr/>
          <a:lstStyle/>
          <a:p>
            <a:r>
              <a:rPr lang="en-US" sz="2400" kern="150" dirty="0">
                <a:effectLst/>
                <a:latin typeface="Times New Roman" panose="02020603050405020304" pitchFamily="18" charset="0"/>
                <a:ea typeface="SimSun" panose="02010600030101010101" pitchFamily="2" charset="-122"/>
                <a:cs typeface="Arial" panose="020B0604020202020204" pitchFamily="34" charset="0"/>
              </a:rPr>
              <a:t>The identifying marks here were enough to let the priest know that it was a skin infection that they needed to be concerned about, but it wasn't enough to identify clinically what the person might have had according to modern medicine. If the priest found evidence that it was an infection, and the person was declared to be unclean, then mere isolation in the camp was no longer an option. In verse 46 of this chapter we are told that a person with a infectious skin disease was to live outside of the camp until the infection had passed. This was to keep the infected person as far away from everyone else as possible to make sure the infection didn't spread.</a:t>
            </a:r>
          </a:p>
          <a:p>
            <a:endParaRPr lang="en-US" dirty="0"/>
          </a:p>
        </p:txBody>
      </p:sp>
    </p:spTree>
    <p:extLst>
      <p:ext uri="{BB962C8B-B14F-4D97-AF65-F5344CB8AC3E}">
        <p14:creationId xmlns:p14="http://schemas.microsoft.com/office/powerpoint/2010/main" val="107239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30F1E-9CDC-4284-AF90-45989608119C}"/>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10-17 </a:t>
            </a:r>
            <a:endParaRPr lang="en-US" dirty="0"/>
          </a:p>
        </p:txBody>
      </p:sp>
      <p:sp>
        <p:nvSpPr>
          <p:cNvPr id="3" name="Content Placeholder 2">
            <a:extLst>
              <a:ext uri="{FF2B5EF4-FFF2-40B4-BE49-F238E27FC236}">
                <a16:creationId xmlns:a16="http://schemas.microsoft.com/office/drawing/2014/main" id="{E298747B-F803-4844-B0B0-3F98A4F22419}"/>
              </a:ext>
            </a:extLst>
          </p:cNvPr>
          <p:cNvSpPr>
            <a:spLocks noGrp="1"/>
          </p:cNvSpPr>
          <p:nvPr>
            <p:ph idx="1"/>
          </p:nvPr>
        </p:nvSpPr>
        <p:spPr/>
        <p:txBody>
          <a:bodyPr/>
          <a:lstStyle/>
          <a:p>
            <a:r>
              <a:rPr lang="en-US" sz="3200" kern="150" dirty="0">
                <a:effectLst/>
                <a:latin typeface="Times New Roman" panose="02020603050405020304" pitchFamily="18" charset="0"/>
                <a:ea typeface="SimSun" panose="02010600030101010101" pitchFamily="2" charset="-122"/>
                <a:cs typeface="Arial" panose="020B0604020202020204" pitchFamily="34" charset="0"/>
              </a:rPr>
              <a:t>The priest was to look for raw skin. The presence of raw skin was a sign that the person was still contagious. Once the skin turned all white the person may have still had the disease, but it was no longer contagious and the person could then be considered clean.</a:t>
            </a:r>
          </a:p>
          <a:p>
            <a:endParaRPr lang="en-US" dirty="0"/>
          </a:p>
        </p:txBody>
      </p:sp>
    </p:spTree>
    <p:extLst>
      <p:ext uri="{BB962C8B-B14F-4D97-AF65-F5344CB8AC3E}">
        <p14:creationId xmlns:p14="http://schemas.microsoft.com/office/powerpoint/2010/main" val="4220171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7F168-E74B-4D60-814F-3588241EC384}"/>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Verses 18-23 </a:t>
            </a:r>
            <a:endParaRPr lang="en-US" dirty="0"/>
          </a:p>
        </p:txBody>
      </p:sp>
      <p:sp>
        <p:nvSpPr>
          <p:cNvPr id="3" name="Content Placeholder 2">
            <a:extLst>
              <a:ext uri="{FF2B5EF4-FFF2-40B4-BE49-F238E27FC236}">
                <a16:creationId xmlns:a16="http://schemas.microsoft.com/office/drawing/2014/main" id="{3B06BEC5-73AE-42C4-A092-E75378B7C773}"/>
              </a:ext>
            </a:extLst>
          </p:cNvPr>
          <p:cNvSpPr>
            <a:spLocks noGrp="1"/>
          </p:cNvSpPr>
          <p:nvPr>
            <p:ph idx="1"/>
          </p:nvPr>
        </p:nvSpPr>
        <p:spPr/>
        <p:txBody>
          <a:bodyPr/>
          <a:lstStyle/>
          <a:p>
            <a:r>
              <a:rPr lang="en-US" sz="3600" kern="150" dirty="0">
                <a:effectLst/>
                <a:latin typeface="Times New Roman" panose="02020603050405020304" pitchFamily="18" charset="0"/>
                <a:ea typeface="SimSun" panose="02010600030101010101" pitchFamily="2" charset="-122"/>
                <a:cs typeface="Arial" panose="020B0604020202020204" pitchFamily="34" charset="0"/>
              </a:rPr>
              <a:t>The procedure for a boil was the same as previous mark. If the boil was clearly infected then the man was unclean. If it wasn't then he was isolated, but only for one week this time. If the infection hasn't spread during the time of isolation then the man was declared clean.</a:t>
            </a:r>
          </a:p>
          <a:p>
            <a:endParaRPr lang="en-US" dirty="0"/>
          </a:p>
        </p:txBody>
      </p:sp>
    </p:spTree>
    <p:extLst>
      <p:ext uri="{BB962C8B-B14F-4D97-AF65-F5344CB8AC3E}">
        <p14:creationId xmlns:p14="http://schemas.microsoft.com/office/powerpoint/2010/main" val="2554581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23C3A-4FB1-4DF2-B2F7-666554672E9F}"/>
              </a:ext>
            </a:extLst>
          </p:cNvPr>
          <p:cNvSpPr>
            <a:spLocks noGrp="1"/>
          </p:cNvSpPr>
          <p:nvPr>
            <p:ph type="title"/>
          </p:nvPr>
        </p:nvSpPr>
        <p:spPr/>
        <p:txBody>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Verse 24-28 </a:t>
            </a:r>
            <a:endParaRPr lang="en-US" dirty="0"/>
          </a:p>
        </p:txBody>
      </p:sp>
      <p:sp>
        <p:nvSpPr>
          <p:cNvPr id="3" name="Content Placeholder 2">
            <a:extLst>
              <a:ext uri="{FF2B5EF4-FFF2-40B4-BE49-F238E27FC236}">
                <a16:creationId xmlns:a16="http://schemas.microsoft.com/office/drawing/2014/main" id="{2E6D9CDB-5AAA-40D8-9752-C61FBC7C4641}"/>
              </a:ext>
            </a:extLst>
          </p:cNvPr>
          <p:cNvSpPr>
            <a:spLocks noGrp="1"/>
          </p:cNvSpPr>
          <p:nvPr>
            <p:ph idx="1"/>
          </p:nvPr>
        </p:nvSpPr>
        <p:spPr/>
        <p:txBody>
          <a:bodyPr>
            <a:normAutofit/>
          </a:bodyPr>
          <a:lstStyle/>
          <a:p>
            <a:r>
              <a:rPr lang="en-US" sz="3600" dirty="0">
                <a:effectLst/>
                <a:latin typeface="Times New Roman" panose="02020603050405020304" pitchFamily="18" charset="0"/>
                <a:ea typeface="SimSun" panose="02010600030101010101" pitchFamily="2" charset="-122"/>
                <a:cs typeface="Arial" panose="020B0604020202020204" pitchFamily="34" charset="0"/>
              </a:rPr>
              <a:t>A burn could make them susceptible to this infectious disease, which meant that if someone was burned it had to be monitored to make sure a disease hadn't set in that could potentially be passed around to others. The procedure for monitoring it was the same as the previous marks.</a:t>
            </a:r>
            <a:endParaRPr lang="en-US" sz="3600" dirty="0"/>
          </a:p>
        </p:txBody>
      </p:sp>
    </p:spTree>
    <p:extLst>
      <p:ext uri="{BB962C8B-B14F-4D97-AF65-F5344CB8AC3E}">
        <p14:creationId xmlns:p14="http://schemas.microsoft.com/office/powerpoint/2010/main" val="18014803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31</TotalTime>
  <Words>1052</Words>
  <Application>Microsoft Office PowerPoint</Application>
  <PresentationFormat>Widescreen</PresentationFormat>
  <Paragraphs>26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Celestial</vt:lpstr>
      <vt:lpstr>Leviticus</vt:lpstr>
      <vt:lpstr>PowerPoint Presentation</vt:lpstr>
      <vt:lpstr>Verses 1-3 </vt:lpstr>
      <vt:lpstr>Verses 4-6 </vt:lpstr>
      <vt:lpstr>Verses 7-8 </vt:lpstr>
      <vt:lpstr>Verses 9-11</vt:lpstr>
      <vt:lpstr>Verses 10-17 </vt:lpstr>
      <vt:lpstr>Verses 18-23 </vt:lpstr>
      <vt:lpstr>Verse 24-28 </vt:lpstr>
      <vt:lpstr>Verses 29-37 </vt:lpstr>
      <vt:lpstr>Verses 38-44</vt:lpstr>
      <vt:lpstr>Verses 45-4</vt:lpstr>
      <vt:lpstr>Verses 47-59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2</cp:revision>
  <dcterms:created xsi:type="dcterms:W3CDTF">2020-08-09T17:18:56Z</dcterms:created>
  <dcterms:modified xsi:type="dcterms:W3CDTF">2020-08-09T17:50:17Z</dcterms:modified>
</cp:coreProperties>
</file>