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6AE45-8F09-47D6-9D68-0CB0019983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EA5E05-DEAF-4397-AC2B-4C28EE86ED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635BB6-5053-410A-8AF2-FD9D80775478}"/>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5" name="Footer Placeholder 4">
            <a:extLst>
              <a:ext uri="{FF2B5EF4-FFF2-40B4-BE49-F238E27FC236}">
                <a16:creationId xmlns:a16="http://schemas.microsoft.com/office/drawing/2014/main" id="{EAF84DC1-4200-471A-B80F-6F2D937BD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17EC4-8677-4C67-B5E4-DB9B75BEB3C3}"/>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337234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91544-68B3-4A40-A6C9-D409A16881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F041AE-B1C2-40A9-BE50-545ECA1C9C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D72F4E-0151-4EC9-80D2-92C5AAFB7773}"/>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5" name="Footer Placeholder 4">
            <a:extLst>
              <a:ext uri="{FF2B5EF4-FFF2-40B4-BE49-F238E27FC236}">
                <a16:creationId xmlns:a16="http://schemas.microsoft.com/office/drawing/2014/main" id="{B7A5E6E0-2235-4D11-8886-F74EB11AE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4DEDF-DE86-4253-817C-161BE25B54DE}"/>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3299750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7D095E-5AC5-433D-B0EE-AA5B4103F9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36D57F-B362-4CE2-8059-6C1307189A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DEADA8-04B7-405A-8AF9-0B1DBDDF4758}"/>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5" name="Footer Placeholder 4">
            <a:extLst>
              <a:ext uri="{FF2B5EF4-FFF2-40B4-BE49-F238E27FC236}">
                <a16:creationId xmlns:a16="http://schemas.microsoft.com/office/drawing/2014/main" id="{A88B6961-BB33-4618-A9AF-2E55B317C1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861F14-1993-410A-873A-350C5EC5AA5B}"/>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2948416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80B74-78EF-4E9D-AEB6-36D5056FA6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DD6BC1-83AB-4BF7-B770-2CDBE8123B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FE3B63-D019-4E87-8A0A-D2B747EE81A0}"/>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5" name="Footer Placeholder 4">
            <a:extLst>
              <a:ext uri="{FF2B5EF4-FFF2-40B4-BE49-F238E27FC236}">
                <a16:creationId xmlns:a16="http://schemas.microsoft.com/office/drawing/2014/main" id="{404B0E9B-1CD7-4626-A471-48F4D207C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7F159-1A3D-4145-B033-6A9172171651}"/>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253634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871D2-8C0F-40F1-B6CF-7E2170A1FD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E86E75-582A-4535-8511-3C81377ED8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256469-AB69-4F47-BA0B-5A8909F7F49F}"/>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5" name="Footer Placeholder 4">
            <a:extLst>
              <a:ext uri="{FF2B5EF4-FFF2-40B4-BE49-F238E27FC236}">
                <a16:creationId xmlns:a16="http://schemas.microsoft.com/office/drawing/2014/main" id="{B7CEB1EF-1B46-4128-A97D-E905262DE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B5815A-83D2-45A8-887A-6CA9ADB64E8C}"/>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405235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8C0F-C1C9-48BA-BF02-846EDD703C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684932-1D63-4CF9-8C9F-7547F907E9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D033DA-73D3-4D76-9993-DCE5DD0AE6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29EC58-8870-4B6B-8216-A5DC72814867}"/>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6" name="Footer Placeholder 5">
            <a:extLst>
              <a:ext uri="{FF2B5EF4-FFF2-40B4-BE49-F238E27FC236}">
                <a16:creationId xmlns:a16="http://schemas.microsoft.com/office/drawing/2014/main" id="{FAD81760-8D16-4215-A28A-03BBDA4509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B72CC0-39F7-431F-8815-AFBF626EA95E}"/>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1097052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8A45E-CB22-4099-9C10-7DCA559C1C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5FD16C-31BF-407B-9E02-A7A839A5A1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C7C2CE-A1E5-4B3C-B21B-FB6797A135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474693-8D95-4856-A590-AEDC78049E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242ABC-B4AB-4524-B7A3-038414FBAA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46461B-FB05-4757-A141-2A443FCB7BC4}"/>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8" name="Footer Placeholder 7">
            <a:extLst>
              <a:ext uri="{FF2B5EF4-FFF2-40B4-BE49-F238E27FC236}">
                <a16:creationId xmlns:a16="http://schemas.microsoft.com/office/drawing/2014/main" id="{2CD4B346-84C3-43D8-B6AA-4F1B6CF13B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D61181-9108-4DE4-B507-99EE40DC560E}"/>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960046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C4737-24D2-462E-BD71-B2276943AD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6363E1-B0B2-4F9F-B50F-DFED01C9184A}"/>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4" name="Footer Placeholder 3">
            <a:extLst>
              <a:ext uri="{FF2B5EF4-FFF2-40B4-BE49-F238E27FC236}">
                <a16:creationId xmlns:a16="http://schemas.microsoft.com/office/drawing/2014/main" id="{789EAE9D-1796-47C6-BBB0-383E36DD0F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771C35-5825-497B-A238-B01AEF474C8F}"/>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1754038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A1BDDC-73D3-4EC3-9CFB-921266742311}"/>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3" name="Footer Placeholder 2">
            <a:extLst>
              <a:ext uri="{FF2B5EF4-FFF2-40B4-BE49-F238E27FC236}">
                <a16:creationId xmlns:a16="http://schemas.microsoft.com/office/drawing/2014/main" id="{D041D096-309A-41D3-888A-8784801215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4D81D9-A5B6-4F70-992C-FCF8C0E42024}"/>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299986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E564A-87C9-4C8C-8067-FF034FF4C3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D3EB30-AF8F-4FB9-9F0F-837AB4DC40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35DCA7-C804-4791-A1A2-F5E36A5A2E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DA4D62-8424-49D0-9E1B-8D9452194D95}"/>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6" name="Footer Placeholder 5">
            <a:extLst>
              <a:ext uri="{FF2B5EF4-FFF2-40B4-BE49-F238E27FC236}">
                <a16:creationId xmlns:a16="http://schemas.microsoft.com/office/drawing/2014/main" id="{294A6B3B-F667-4A93-A383-E494F05DAF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9B3DF4-B936-4B0F-99FF-3635ED3CE796}"/>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2102076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F7319-2166-4BCB-A42E-17D1416CA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3803E9-E680-45FF-AE68-0549ACE1E8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0D1CE0-986C-4022-8245-E5D8FA9143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D052B6-B0C1-40B6-8B82-151273F28EC1}"/>
              </a:ext>
            </a:extLst>
          </p:cNvPr>
          <p:cNvSpPr>
            <a:spLocks noGrp="1"/>
          </p:cNvSpPr>
          <p:nvPr>
            <p:ph type="dt" sz="half" idx="10"/>
          </p:nvPr>
        </p:nvSpPr>
        <p:spPr/>
        <p:txBody>
          <a:bodyPr/>
          <a:lstStyle/>
          <a:p>
            <a:fld id="{1570E908-3459-4A21-A062-BCF8BC885258}" type="datetimeFigureOut">
              <a:rPr lang="en-US" smtClean="0"/>
              <a:t>4/19/2020</a:t>
            </a:fld>
            <a:endParaRPr lang="en-US"/>
          </a:p>
        </p:txBody>
      </p:sp>
      <p:sp>
        <p:nvSpPr>
          <p:cNvPr id="6" name="Footer Placeholder 5">
            <a:extLst>
              <a:ext uri="{FF2B5EF4-FFF2-40B4-BE49-F238E27FC236}">
                <a16:creationId xmlns:a16="http://schemas.microsoft.com/office/drawing/2014/main" id="{C3839689-C147-46A6-9B27-37BC4D0A0B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79B8D-2581-4BF0-9B39-DC89EEB047BB}"/>
              </a:ext>
            </a:extLst>
          </p:cNvPr>
          <p:cNvSpPr>
            <a:spLocks noGrp="1"/>
          </p:cNvSpPr>
          <p:nvPr>
            <p:ph type="sldNum" sz="quarter" idx="12"/>
          </p:nvPr>
        </p:nvSpPr>
        <p:spPr/>
        <p:txBody>
          <a:bodyPr/>
          <a:lstStyle/>
          <a:p>
            <a:fld id="{DF0C7E57-AE7B-481F-93EA-ACFFB72D613F}" type="slidenum">
              <a:rPr lang="en-US" smtClean="0"/>
              <a:t>‹#›</a:t>
            </a:fld>
            <a:endParaRPr lang="en-US"/>
          </a:p>
        </p:txBody>
      </p:sp>
    </p:spTree>
    <p:extLst>
      <p:ext uri="{BB962C8B-B14F-4D97-AF65-F5344CB8AC3E}">
        <p14:creationId xmlns:p14="http://schemas.microsoft.com/office/powerpoint/2010/main" val="1501425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960C0F-DF1B-4E18-8125-9A877D1D7D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DA54E6-65DB-4467-B450-D23BF6B0F6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04E931-B706-455F-8937-74E007148E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0E908-3459-4A21-A062-BCF8BC885258}" type="datetimeFigureOut">
              <a:rPr lang="en-US" smtClean="0"/>
              <a:t>4/19/2020</a:t>
            </a:fld>
            <a:endParaRPr lang="en-US"/>
          </a:p>
        </p:txBody>
      </p:sp>
      <p:sp>
        <p:nvSpPr>
          <p:cNvPr id="5" name="Footer Placeholder 4">
            <a:extLst>
              <a:ext uri="{FF2B5EF4-FFF2-40B4-BE49-F238E27FC236}">
                <a16:creationId xmlns:a16="http://schemas.microsoft.com/office/drawing/2014/main" id="{7BD43732-6396-4320-ADE5-55C00AF763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65AECC-12EA-4430-B26F-035D7477ED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C7E57-AE7B-481F-93EA-ACFFB72D613F}" type="slidenum">
              <a:rPr lang="en-US" smtClean="0"/>
              <a:t>‹#›</a:t>
            </a:fld>
            <a:endParaRPr lang="en-US"/>
          </a:p>
        </p:txBody>
      </p:sp>
    </p:spTree>
    <p:extLst>
      <p:ext uri="{BB962C8B-B14F-4D97-AF65-F5344CB8AC3E}">
        <p14:creationId xmlns:p14="http://schemas.microsoft.com/office/powerpoint/2010/main" val="331777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87367-21E5-44D4-9499-38A72FEC0E8A}"/>
              </a:ext>
            </a:extLst>
          </p:cNvPr>
          <p:cNvSpPr>
            <a:spLocks noGrp="1"/>
          </p:cNvSpPr>
          <p:nvPr>
            <p:ph type="ctrTitle"/>
          </p:nvPr>
        </p:nvSpPr>
        <p:spPr/>
        <p:txBody>
          <a:bodyPr/>
          <a:lstStyle/>
          <a:p>
            <a:r>
              <a:rPr lang="en-US" dirty="0"/>
              <a:t>Leviticus chapter 22</a:t>
            </a:r>
            <a:br>
              <a:rPr lang="en-US" dirty="0"/>
            </a:br>
            <a:endParaRPr lang="en-US" dirty="0"/>
          </a:p>
        </p:txBody>
      </p:sp>
      <p:sp>
        <p:nvSpPr>
          <p:cNvPr id="3" name="Subtitle 2">
            <a:extLst>
              <a:ext uri="{FF2B5EF4-FFF2-40B4-BE49-F238E27FC236}">
                <a16:creationId xmlns:a16="http://schemas.microsoft.com/office/drawing/2014/main" id="{6D125A20-3EA6-4098-8E16-B988A83E26D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92507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C0DFC-091B-4465-B2B3-140D6313BF2B}"/>
              </a:ext>
            </a:extLst>
          </p:cNvPr>
          <p:cNvSpPr>
            <a:spLocks noGrp="1"/>
          </p:cNvSpPr>
          <p:nvPr>
            <p:ph type="title"/>
          </p:nvPr>
        </p:nvSpPr>
        <p:spPr/>
        <p:txBody>
          <a:bodyPr/>
          <a:lstStyle/>
          <a:p>
            <a:r>
              <a:rPr lang="en-US" dirty="0"/>
              <a:t>Verses 21-22 </a:t>
            </a:r>
          </a:p>
        </p:txBody>
      </p:sp>
      <p:sp>
        <p:nvSpPr>
          <p:cNvPr id="3" name="Content Placeholder 2">
            <a:extLst>
              <a:ext uri="{FF2B5EF4-FFF2-40B4-BE49-F238E27FC236}">
                <a16:creationId xmlns:a16="http://schemas.microsoft.com/office/drawing/2014/main" id="{671882E5-9140-449A-B1CB-2D21CF0AA09A}"/>
              </a:ext>
            </a:extLst>
          </p:cNvPr>
          <p:cNvSpPr>
            <a:spLocks noGrp="1"/>
          </p:cNvSpPr>
          <p:nvPr>
            <p:ph idx="1"/>
          </p:nvPr>
        </p:nvSpPr>
        <p:spPr/>
        <p:txBody>
          <a:bodyPr/>
          <a:lstStyle/>
          <a:p>
            <a:r>
              <a:rPr lang="en-US" dirty="0"/>
              <a:t>Some of these defects are genetic, and others could have been the results of an accident. What caused the defect it didn't matter: if the animal wasn't a perfect specimen of its species then it wasn't an appropriate sacrifice.</a:t>
            </a:r>
          </a:p>
          <a:p>
            <a:endParaRPr lang="en-US" dirty="0"/>
          </a:p>
        </p:txBody>
      </p:sp>
    </p:spTree>
    <p:extLst>
      <p:ext uri="{BB962C8B-B14F-4D97-AF65-F5344CB8AC3E}">
        <p14:creationId xmlns:p14="http://schemas.microsoft.com/office/powerpoint/2010/main" val="3903565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939C-DAA5-4995-8FCE-278FF8204BB3}"/>
              </a:ext>
            </a:extLst>
          </p:cNvPr>
          <p:cNvSpPr>
            <a:spLocks noGrp="1"/>
          </p:cNvSpPr>
          <p:nvPr>
            <p:ph type="title"/>
          </p:nvPr>
        </p:nvSpPr>
        <p:spPr/>
        <p:txBody>
          <a:bodyPr/>
          <a:lstStyle/>
          <a:p>
            <a:r>
              <a:rPr lang="en-US" dirty="0"/>
              <a:t>Verse 23 </a:t>
            </a:r>
          </a:p>
        </p:txBody>
      </p:sp>
      <p:sp>
        <p:nvSpPr>
          <p:cNvPr id="3" name="Content Placeholder 2">
            <a:extLst>
              <a:ext uri="{FF2B5EF4-FFF2-40B4-BE49-F238E27FC236}">
                <a16:creationId xmlns:a16="http://schemas.microsoft.com/office/drawing/2014/main" id="{1787ECB9-2F42-4FF7-AC41-BFB6C2EC2AD4}"/>
              </a:ext>
            </a:extLst>
          </p:cNvPr>
          <p:cNvSpPr>
            <a:spLocks noGrp="1"/>
          </p:cNvSpPr>
          <p:nvPr>
            <p:ph idx="1"/>
          </p:nvPr>
        </p:nvSpPr>
        <p:spPr/>
        <p:txBody>
          <a:bodyPr/>
          <a:lstStyle/>
          <a:p>
            <a:r>
              <a:rPr lang="en-US" dirty="0"/>
              <a:t>Looking at how this verse has been translated in a variety of English versions is helpful.</a:t>
            </a:r>
          </a:p>
          <a:p>
            <a:r>
              <a:rPr lang="en-US" dirty="0"/>
              <a:t>NASB: In respect to an ox or a lamb which has an overgrown or stunted member, you may present it for a freewill offering, but for a vow it will not be accepted.</a:t>
            </a:r>
          </a:p>
          <a:p>
            <a:r>
              <a:rPr lang="en-US" dirty="0"/>
              <a:t>ESV: You may present a bull or a lamb that has a part too long or too short for a freewill offering, but for a vow offering it cannot be accepted.</a:t>
            </a:r>
          </a:p>
          <a:p>
            <a:endParaRPr lang="en-US" dirty="0"/>
          </a:p>
          <a:p>
            <a:endParaRPr lang="en-US" dirty="0"/>
          </a:p>
        </p:txBody>
      </p:sp>
    </p:spTree>
    <p:extLst>
      <p:ext uri="{BB962C8B-B14F-4D97-AF65-F5344CB8AC3E}">
        <p14:creationId xmlns:p14="http://schemas.microsoft.com/office/powerpoint/2010/main" val="42419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79AD-8CBF-4371-8A05-478B7A2D289F}"/>
              </a:ext>
            </a:extLst>
          </p:cNvPr>
          <p:cNvSpPr>
            <a:spLocks noGrp="1"/>
          </p:cNvSpPr>
          <p:nvPr>
            <p:ph type="title"/>
          </p:nvPr>
        </p:nvSpPr>
        <p:spPr/>
        <p:txBody>
          <a:bodyPr/>
          <a:lstStyle/>
          <a:p>
            <a:r>
              <a:rPr lang="en-US" dirty="0"/>
              <a:t>Verse 23 continued</a:t>
            </a:r>
          </a:p>
        </p:txBody>
      </p:sp>
      <p:sp>
        <p:nvSpPr>
          <p:cNvPr id="3" name="Content Placeholder 2">
            <a:extLst>
              <a:ext uri="{FF2B5EF4-FFF2-40B4-BE49-F238E27FC236}">
                <a16:creationId xmlns:a16="http://schemas.microsoft.com/office/drawing/2014/main" id="{B93A3461-E643-4DF3-9BAC-36E8C34C6E68}"/>
              </a:ext>
            </a:extLst>
          </p:cNvPr>
          <p:cNvSpPr>
            <a:spLocks noGrp="1"/>
          </p:cNvSpPr>
          <p:nvPr>
            <p:ph idx="1"/>
          </p:nvPr>
        </p:nvSpPr>
        <p:spPr/>
        <p:txBody>
          <a:bodyPr/>
          <a:lstStyle/>
          <a:p>
            <a:r>
              <a:rPr lang="en-US" dirty="0"/>
              <a:t>NLT: If a bull or a lamb has a leg that is too long or too short, it may be offered as a voluntary offering, but it may not be offered to fulfill a vow.</a:t>
            </a:r>
          </a:p>
          <a:p>
            <a:r>
              <a:rPr lang="en-US" dirty="0"/>
              <a:t>This is looking at animals have certain genetic traits that give them extra limbs, or limbs that are too long or too short, anything of that nature. Animals with these kind of defects could still be used for freewill offerings. They could not be used for any offering that was to atone for sin. The animals used for these offerings had to be perfect so that they would reflect Christ, who was the ultimate, perfect sacrifice for sin.</a:t>
            </a:r>
          </a:p>
          <a:p>
            <a:endParaRPr lang="en-US" dirty="0"/>
          </a:p>
        </p:txBody>
      </p:sp>
    </p:spTree>
    <p:extLst>
      <p:ext uri="{BB962C8B-B14F-4D97-AF65-F5344CB8AC3E}">
        <p14:creationId xmlns:p14="http://schemas.microsoft.com/office/powerpoint/2010/main" val="1979557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AD7B-0CBD-418D-804F-1AD45E5F1F70}"/>
              </a:ext>
            </a:extLst>
          </p:cNvPr>
          <p:cNvSpPr>
            <a:spLocks noGrp="1"/>
          </p:cNvSpPr>
          <p:nvPr>
            <p:ph type="title"/>
          </p:nvPr>
        </p:nvSpPr>
        <p:spPr/>
        <p:txBody>
          <a:bodyPr/>
          <a:lstStyle/>
          <a:p>
            <a:r>
              <a:rPr lang="en-US" dirty="0"/>
              <a:t>Verse 24-25</a:t>
            </a:r>
          </a:p>
        </p:txBody>
      </p:sp>
      <p:sp>
        <p:nvSpPr>
          <p:cNvPr id="3" name="Content Placeholder 2">
            <a:extLst>
              <a:ext uri="{FF2B5EF4-FFF2-40B4-BE49-F238E27FC236}">
                <a16:creationId xmlns:a16="http://schemas.microsoft.com/office/drawing/2014/main" id="{36238246-1F7A-46E2-AE72-DA2C3080A36F}"/>
              </a:ext>
            </a:extLst>
          </p:cNvPr>
          <p:cNvSpPr>
            <a:spLocks noGrp="1"/>
          </p:cNvSpPr>
          <p:nvPr>
            <p:ph idx="1"/>
          </p:nvPr>
        </p:nvSpPr>
        <p:spPr/>
        <p:txBody>
          <a:bodyPr/>
          <a:lstStyle/>
          <a:p>
            <a:r>
              <a:rPr lang="en-US" dirty="0"/>
              <a:t>They weren't to use any animal that had damaged sexual organs, and they weren’t to accept such animals from gentile worshipers. Trying to look at this in context means that there were gentile converts who wanted to worship God, but they were trying to bring animals that had defects that made them unsuitable. The gentile worshipers had to follow the same guidelines as the Israelites. No one was allowed to offer animals with physical defects to atone for sins.</a:t>
            </a:r>
          </a:p>
        </p:txBody>
      </p:sp>
    </p:spTree>
    <p:extLst>
      <p:ext uri="{BB962C8B-B14F-4D97-AF65-F5344CB8AC3E}">
        <p14:creationId xmlns:p14="http://schemas.microsoft.com/office/powerpoint/2010/main" val="3371458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EC0C-16F3-4DC8-A8B0-15B348DE72A8}"/>
              </a:ext>
            </a:extLst>
          </p:cNvPr>
          <p:cNvSpPr>
            <a:spLocks noGrp="1"/>
          </p:cNvSpPr>
          <p:nvPr>
            <p:ph type="title"/>
          </p:nvPr>
        </p:nvSpPr>
        <p:spPr/>
        <p:txBody>
          <a:bodyPr/>
          <a:lstStyle/>
          <a:p>
            <a:r>
              <a:rPr lang="en-US" dirty="0"/>
              <a:t>Verses 26-28 </a:t>
            </a:r>
          </a:p>
        </p:txBody>
      </p:sp>
      <p:sp>
        <p:nvSpPr>
          <p:cNvPr id="3" name="Content Placeholder 2">
            <a:extLst>
              <a:ext uri="{FF2B5EF4-FFF2-40B4-BE49-F238E27FC236}">
                <a16:creationId xmlns:a16="http://schemas.microsoft.com/office/drawing/2014/main" id="{62E431F8-CE0B-4F14-8572-7FC33F9E8CB4}"/>
              </a:ext>
            </a:extLst>
          </p:cNvPr>
          <p:cNvSpPr>
            <a:spLocks noGrp="1"/>
          </p:cNvSpPr>
          <p:nvPr>
            <p:ph idx="1"/>
          </p:nvPr>
        </p:nvSpPr>
        <p:spPr/>
        <p:txBody>
          <a:bodyPr/>
          <a:lstStyle/>
          <a:p>
            <a:r>
              <a:rPr lang="en-US" dirty="0"/>
              <a:t>An animal had to be eight days old before it could be used as a sacrifice, and they weren't to sacrifice both the young and its mother in the same day. This was to encourage feelings of mercy and tenderness in them. All of the commentators I looked at agree, and apparently this is also how the Jewish people interpreted this command. They had to kill these animals, but God did not want them to become callous about it. This was largely done so that they could see the cost of their sin. This would have become meaningless to them if the death of the animal meant nothing.</a:t>
            </a:r>
          </a:p>
          <a:p>
            <a:endParaRPr lang="en-US" dirty="0"/>
          </a:p>
        </p:txBody>
      </p:sp>
    </p:spTree>
    <p:extLst>
      <p:ext uri="{BB962C8B-B14F-4D97-AF65-F5344CB8AC3E}">
        <p14:creationId xmlns:p14="http://schemas.microsoft.com/office/powerpoint/2010/main" val="704475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65E4B-5134-4019-A8AD-37D546D13FF6}"/>
              </a:ext>
            </a:extLst>
          </p:cNvPr>
          <p:cNvSpPr>
            <a:spLocks noGrp="1"/>
          </p:cNvSpPr>
          <p:nvPr>
            <p:ph type="title"/>
          </p:nvPr>
        </p:nvSpPr>
        <p:spPr/>
        <p:txBody>
          <a:bodyPr/>
          <a:lstStyle/>
          <a:p>
            <a:r>
              <a:rPr lang="en-US" dirty="0"/>
              <a:t>Verses 29-33 </a:t>
            </a:r>
          </a:p>
        </p:txBody>
      </p:sp>
      <p:sp>
        <p:nvSpPr>
          <p:cNvPr id="3" name="Content Placeholder 2">
            <a:extLst>
              <a:ext uri="{FF2B5EF4-FFF2-40B4-BE49-F238E27FC236}">
                <a16:creationId xmlns:a16="http://schemas.microsoft.com/office/drawing/2014/main" id="{E27E5493-AA1F-48C5-95B6-832FE9361F5B}"/>
              </a:ext>
            </a:extLst>
          </p:cNvPr>
          <p:cNvSpPr>
            <a:spLocks noGrp="1"/>
          </p:cNvSpPr>
          <p:nvPr>
            <p:ph idx="1"/>
          </p:nvPr>
        </p:nvSpPr>
        <p:spPr/>
        <p:txBody>
          <a:bodyPr/>
          <a:lstStyle/>
          <a:p>
            <a:r>
              <a:rPr lang="en-US" dirty="0"/>
              <a:t>They were to give their sacrifices and offerings in the appropriate, and prescribed way. To do anything else would make the offering unacceptable to God. They weren't allowed to do things their own way. They had to do it God's way, through obedience, because He was the one who set them free.</a:t>
            </a:r>
          </a:p>
          <a:p>
            <a:endParaRPr lang="en-US" dirty="0"/>
          </a:p>
        </p:txBody>
      </p:sp>
    </p:spTree>
    <p:extLst>
      <p:ext uri="{BB962C8B-B14F-4D97-AF65-F5344CB8AC3E}">
        <p14:creationId xmlns:p14="http://schemas.microsoft.com/office/powerpoint/2010/main" val="95840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1826E-3F95-4F58-8CB0-B6A8C84F8F29}"/>
              </a:ext>
            </a:extLst>
          </p:cNvPr>
          <p:cNvSpPr>
            <a:spLocks noGrp="1"/>
          </p:cNvSpPr>
          <p:nvPr>
            <p:ph type="title"/>
          </p:nvPr>
        </p:nvSpPr>
        <p:spPr/>
        <p:txBody>
          <a:bodyPr/>
          <a:lstStyle/>
          <a:p>
            <a:r>
              <a:rPr lang="en-US" dirty="0"/>
              <a:t>Verses 1-3 </a:t>
            </a:r>
          </a:p>
        </p:txBody>
      </p:sp>
      <p:sp>
        <p:nvSpPr>
          <p:cNvPr id="3" name="Content Placeholder 2">
            <a:extLst>
              <a:ext uri="{FF2B5EF4-FFF2-40B4-BE49-F238E27FC236}">
                <a16:creationId xmlns:a16="http://schemas.microsoft.com/office/drawing/2014/main" id="{2EF5D869-99CA-475F-8C99-DC16C4E9D579}"/>
              </a:ext>
            </a:extLst>
          </p:cNvPr>
          <p:cNvSpPr>
            <a:spLocks noGrp="1"/>
          </p:cNvSpPr>
          <p:nvPr>
            <p:ph idx="1"/>
          </p:nvPr>
        </p:nvSpPr>
        <p:spPr/>
        <p:txBody>
          <a:bodyPr/>
          <a:lstStyle/>
          <a:p>
            <a:r>
              <a:rPr lang="en-US" dirty="0"/>
              <a:t>By holy gifts it is referring to the sacrifices and offerings made by the people. Some of these offerings were to be used by the priests for food, but they weren't allowed to eat this food when they were in an unclean state. In verse 3, when it says “If any man...”, that is actually a gender-neutral noun being used there, and other translations do use it that way. This command is for the female family members as well as the male family members.</a:t>
            </a:r>
          </a:p>
          <a:p>
            <a:endParaRPr lang="en-US" dirty="0"/>
          </a:p>
        </p:txBody>
      </p:sp>
    </p:spTree>
    <p:extLst>
      <p:ext uri="{BB962C8B-B14F-4D97-AF65-F5344CB8AC3E}">
        <p14:creationId xmlns:p14="http://schemas.microsoft.com/office/powerpoint/2010/main" val="2296858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601AB-8812-443E-8285-9B6A69EFC600}"/>
              </a:ext>
            </a:extLst>
          </p:cNvPr>
          <p:cNvSpPr>
            <a:spLocks noGrp="1"/>
          </p:cNvSpPr>
          <p:nvPr>
            <p:ph type="title"/>
          </p:nvPr>
        </p:nvSpPr>
        <p:spPr/>
        <p:txBody>
          <a:bodyPr/>
          <a:lstStyle/>
          <a:p>
            <a:r>
              <a:rPr lang="en-US" dirty="0"/>
              <a:t>Verses 4-7 </a:t>
            </a:r>
          </a:p>
        </p:txBody>
      </p:sp>
      <p:sp>
        <p:nvSpPr>
          <p:cNvPr id="3" name="Content Placeholder 2">
            <a:extLst>
              <a:ext uri="{FF2B5EF4-FFF2-40B4-BE49-F238E27FC236}">
                <a16:creationId xmlns:a16="http://schemas.microsoft.com/office/drawing/2014/main" id="{691DF55C-DF2E-4EA1-9ABA-E6F998728BCB}"/>
              </a:ext>
            </a:extLst>
          </p:cNvPr>
          <p:cNvSpPr>
            <a:spLocks noGrp="1"/>
          </p:cNvSpPr>
          <p:nvPr>
            <p:ph idx="1"/>
          </p:nvPr>
        </p:nvSpPr>
        <p:spPr/>
        <p:txBody>
          <a:bodyPr/>
          <a:lstStyle/>
          <a:p>
            <a:r>
              <a:rPr lang="en-US" dirty="0"/>
              <a:t>Moses is specifically referring to the sacred food in this passage, though, because while some of the food had to be eaten at the tabernacle, some of it also could be taken home for all of the family to eat. Even though this was allowed, the food was still to be considered sacred and holy. Those eating it could not eat it while in a state of ritual uncleanness even though they weren't at the tabernacle. This is why the command was for all the members of the family, female as well as male. With few exceptions, the process for ritual cleanness wasn't difficult, and it didn't take a great amount of time. They had to bathe, and wait until evening.</a:t>
            </a:r>
          </a:p>
          <a:p>
            <a:endParaRPr lang="en-US" dirty="0"/>
          </a:p>
        </p:txBody>
      </p:sp>
    </p:spTree>
    <p:extLst>
      <p:ext uri="{BB962C8B-B14F-4D97-AF65-F5344CB8AC3E}">
        <p14:creationId xmlns:p14="http://schemas.microsoft.com/office/powerpoint/2010/main" val="817813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72393-8C88-45A5-86D9-C2AC3A281F1D}"/>
              </a:ext>
            </a:extLst>
          </p:cNvPr>
          <p:cNvSpPr>
            <a:spLocks noGrp="1"/>
          </p:cNvSpPr>
          <p:nvPr>
            <p:ph type="title"/>
          </p:nvPr>
        </p:nvSpPr>
        <p:spPr/>
        <p:txBody>
          <a:bodyPr/>
          <a:lstStyle/>
          <a:p>
            <a:r>
              <a:rPr lang="en-US" dirty="0"/>
              <a:t>Verses 8-9</a:t>
            </a:r>
          </a:p>
        </p:txBody>
      </p:sp>
      <p:sp>
        <p:nvSpPr>
          <p:cNvPr id="3" name="Content Placeholder 2">
            <a:extLst>
              <a:ext uri="{FF2B5EF4-FFF2-40B4-BE49-F238E27FC236}">
                <a16:creationId xmlns:a16="http://schemas.microsoft.com/office/drawing/2014/main" id="{ADA53E31-D570-487C-BC3E-71B9E1231330}"/>
              </a:ext>
            </a:extLst>
          </p:cNvPr>
          <p:cNvSpPr>
            <a:spLocks noGrp="1"/>
          </p:cNvSpPr>
          <p:nvPr>
            <p:ph idx="1"/>
          </p:nvPr>
        </p:nvSpPr>
        <p:spPr/>
        <p:txBody>
          <a:bodyPr/>
          <a:lstStyle/>
          <a:p>
            <a:r>
              <a:rPr lang="en-US" dirty="0"/>
              <a:t>While this command was also given in other places, it is repeated here since the main topic is the sacred food. Since they couldn't eat the sacred food until they were ritually clean, it is possible they might look for something else to eat in the meantime. If they did, they still weren't to eat anything that had died of natural causes, or had been killed by another animal. This would only make them more unclean than they already were.</a:t>
            </a:r>
          </a:p>
          <a:p>
            <a:endParaRPr lang="en-US" dirty="0"/>
          </a:p>
        </p:txBody>
      </p:sp>
    </p:spTree>
    <p:extLst>
      <p:ext uri="{BB962C8B-B14F-4D97-AF65-F5344CB8AC3E}">
        <p14:creationId xmlns:p14="http://schemas.microsoft.com/office/powerpoint/2010/main" val="367749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79DB-3C45-4CAD-9EEA-1C1E98954F49}"/>
              </a:ext>
            </a:extLst>
          </p:cNvPr>
          <p:cNvSpPr>
            <a:spLocks noGrp="1"/>
          </p:cNvSpPr>
          <p:nvPr>
            <p:ph type="title"/>
          </p:nvPr>
        </p:nvSpPr>
        <p:spPr/>
        <p:txBody>
          <a:bodyPr/>
          <a:lstStyle/>
          <a:p>
            <a:r>
              <a:rPr lang="en-US" dirty="0"/>
              <a:t>Verses 10-11 </a:t>
            </a:r>
          </a:p>
        </p:txBody>
      </p:sp>
      <p:sp>
        <p:nvSpPr>
          <p:cNvPr id="3" name="Content Placeholder 2">
            <a:extLst>
              <a:ext uri="{FF2B5EF4-FFF2-40B4-BE49-F238E27FC236}">
                <a16:creationId xmlns:a16="http://schemas.microsoft.com/office/drawing/2014/main" id="{BE08AF24-912E-42C6-8A97-7DEB9CD0CBD2}"/>
              </a:ext>
            </a:extLst>
          </p:cNvPr>
          <p:cNvSpPr>
            <a:spLocks noGrp="1"/>
          </p:cNvSpPr>
          <p:nvPr>
            <p:ph idx="1"/>
          </p:nvPr>
        </p:nvSpPr>
        <p:spPr/>
        <p:txBody>
          <a:bodyPr/>
          <a:lstStyle/>
          <a:p>
            <a:r>
              <a:rPr lang="en-US" dirty="0"/>
              <a:t>Non-priests weren't allowed to eat the food of the tabernacle. It was only for the priests. They weren't allowed to share with anyone else, and no one else was allowed to partake of it. If the priest were to buy a slave, though, then that person would then be considered a part of the family and could partake of the sacred food. As long as the person was a slave in the household that person was allowed to eat it. There is an implication that once that person is no longer a slave in the household then the food is once again forbidden. This particular law once again shows God's true attitude towards slavery. He tolerates it, but also insists that the slaves be treated as family members.</a:t>
            </a:r>
          </a:p>
        </p:txBody>
      </p:sp>
    </p:spTree>
    <p:extLst>
      <p:ext uri="{BB962C8B-B14F-4D97-AF65-F5344CB8AC3E}">
        <p14:creationId xmlns:p14="http://schemas.microsoft.com/office/powerpoint/2010/main" val="1489256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0F9D-81AA-40A1-A107-3ED4B3F895B0}"/>
              </a:ext>
            </a:extLst>
          </p:cNvPr>
          <p:cNvSpPr>
            <a:spLocks noGrp="1"/>
          </p:cNvSpPr>
          <p:nvPr>
            <p:ph type="title"/>
          </p:nvPr>
        </p:nvSpPr>
        <p:spPr/>
        <p:txBody>
          <a:bodyPr/>
          <a:lstStyle/>
          <a:p>
            <a:r>
              <a:rPr lang="en-US" dirty="0"/>
              <a:t>Verses 12-13</a:t>
            </a:r>
          </a:p>
        </p:txBody>
      </p:sp>
      <p:sp>
        <p:nvSpPr>
          <p:cNvPr id="3" name="Content Placeholder 2">
            <a:extLst>
              <a:ext uri="{FF2B5EF4-FFF2-40B4-BE49-F238E27FC236}">
                <a16:creationId xmlns:a16="http://schemas.microsoft.com/office/drawing/2014/main" id="{C5763558-4E5C-4739-82E3-AA3075FE0A9D}"/>
              </a:ext>
            </a:extLst>
          </p:cNvPr>
          <p:cNvSpPr>
            <a:spLocks noGrp="1"/>
          </p:cNvSpPr>
          <p:nvPr>
            <p:ph idx="1"/>
          </p:nvPr>
        </p:nvSpPr>
        <p:spPr/>
        <p:txBody>
          <a:bodyPr/>
          <a:lstStyle/>
          <a:p>
            <a:r>
              <a:rPr lang="en-US" dirty="0"/>
              <a:t>When the daughter of a priest gets married, she is no longer considered part of the priest's household. She is now part of her husband's household. Therefore, she is no longer allowed to eat the sacred food given to her father. However, if her husband either dies or divorces her, and she moves back in with her father, then she will once again be allowed to eat the sacred food.</a:t>
            </a:r>
          </a:p>
        </p:txBody>
      </p:sp>
    </p:spTree>
    <p:extLst>
      <p:ext uri="{BB962C8B-B14F-4D97-AF65-F5344CB8AC3E}">
        <p14:creationId xmlns:p14="http://schemas.microsoft.com/office/powerpoint/2010/main" val="1184110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761A0-1FC3-4051-A7B1-D269497A5BCE}"/>
              </a:ext>
            </a:extLst>
          </p:cNvPr>
          <p:cNvSpPr>
            <a:spLocks noGrp="1"/>
          </p:cNvSpPr>
          <p:nvPr>
            <p:ph type="title"/>
          </p:nvPr>
        </p:nvSpPr>
        <p:spPr/>
        <p:txBody>
          <a:bodyPr/>
          <a:lstStyle/>
          <a:p>
            <a:r>
              <a:rPr lang="en-US" dirty="0"/>
              <a:t>Verse 14</a:t>
            </a:r>
          </a:p>
        </p:txBody>
      </p:sp>
      <p:sp>
        <p:nvSpPr>
          <p:cNvPr id="3" name="Content Placeholder 2">
            <a:extLst>
              <a:ext uri="{FF2B5EF4-FFF2-40B4-BE49-F238E27FC236}">
                <a16:creationId xmlns:a16="http://schemas.microsoft.com/office/drawing/2014/main" id="{7C7B3A01-74A9-45E2-8A2B-BB6E408097C6}"/>
              </a:ext>
            </a:extLst>
          </p:cNvPr>
          <p:cNvSpPr>
            <a:spLocks noGrp="1"/>
          </p:cNvSpPr>
          <p:nvPr>
            <p:ph idx="1"/>
          </p:nvPr>
        </p:nvSpPr>
        <p:spPr/>
        <p:txBody>
          <a:bodyPr/>
          <a:lstStyle/>
          <a:p>
            <a:r>
              <a:rPr lang="en-US" dirty="0"/>
              <a:t>There was an exception made for someone who ate the food not knowing what it was. The general rule in regards to this food is that profaning it in any way resulted in death. But if someone ate it accidentally, not knowing what it was, then they weren't to die. They did have pay a restitution, however. They had to pay back what they ate, plus add a fifth to it.</a:t>
            </a:r>
          </a:p>
        </p:txBody>
      </p:sp>
    </p:spTree>
    <p:extLst>
      <p:ext uri="{BB962C8B-B14F-4D97-AF65-F5344CB8AC3E}">
        <p14:creationId xmlns:p14="http://schemas.microsoft.com/office/powerpoint/2010/main" val="948215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13E3D-5DF8-4AD5-A665-01D6DC42F3C8}"/>
              </a:ext>
            </a:extLst>
          </p:cNvPr>
          <p:cNvSpPr>
            <a:spLocks noGrp="1"/>
          </p:cNvSpPr>
          <p:nvPr>
            <p:ph type="title"/>
          </p:nvPr>
        </p:nvSpPr>
        <p:spPr/>
        <p:txBody>
          <a:bodyPr/>
          <a:lstStyle/>
          <a:p>
            <a:r>
              <a:rPr lang="en-US" dirty="0"/>
              <a:t>Verses 15-16 </a:t>
            </a:r>
          </a:p>
        </p:txBody>
      </p:sp>
      <p:sp>
        <p:nvSpPr>
          <p:cNvPr id="3" name="Content Placeholder 2">
            <a:extLst>
              <a:ext uri="{FF2B5EF4-FFF2-40B4-BE49-F238E27FC236}">
                <a16:creationId xmlns:a16="http://schemas.microsoft.com/office/drawing/2014/main" id="{F49FE066-373A-4DBB-90AA-DE3300B6D378}"/>
              </a:ext>
            </a:extLst>
          </p:cNvPr>
          <p:cNvSpPr>
            <a:spLocks noGrp="1"/>
          </p:cNvSpPr>
          <p:nvPr>
            <p:ph idx="1"/>
          </p:nvPr>
        </p:nvSpPr>
        <p:spPr/>
        <p:txBody>
          <a:bodyPr/>
          <a:lstStyle/>
          <a:p>
            <a:r>
              <a:rPr lang="en-US" dirty="0"/>
              <a:t>This wasn't just food. It was to be considered holy and sacred. They had to keep that in mind, and not eat it recklessly.</a:t>
            </a:r>
          </a:p>
        </p:txBody>
      </p:sp>
    </p:spTree>
    <p:extLst>
      <p:ext uri="{BB962C8B-B14F-4D97-AF65-F5344CB8AC3E}">
        <p14:creationId xmlns:p14="http://schemas.microsoft.com/office/powerpoint/2010/main" val="562659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2C67F-9871-40C3-9526-BFBCB4BCC034}"/>
              </a:ext>
            </a:extLst>
          </p:cNvPr>
          <p:cNvSpPr>
            <a:spLocks noGrp="1"/>
          </p:cNvSpPr>
          <p:nvPr>
            <p:ph type="title"/>
          </p:nvPr>
        </p:nvSpPr>
        <p:spPr/>
        <p:txBody>
          <a:bodyPr/>
          <a:lstStyle/>
          <a:p>
            <a:r>
              <a:rPr lang="en-US" dirty="0"/>
              <a:t>Verses 17-20 </a:t>
            </a:r>
          </a:p>
        </p:txBody>
      </p:sp>
      <p:sp>
        <p:nvSpPr>
          <p:cNvPr id="3" name="Content Placeholder 2">
            <a:extLst>
              <a:ext uri="{FF2B5EF4-FFF2-40B4-BE49-F238E27FC236}">
                <a16:creationId xmlns:a16="http://schemas.microsoft.com/office/drawing/2014/main" id="{8BFB60F4-D81B-4842-B0DF-C20DACCA534F}"/>
              </a:ext>
            </a:extLst>
          </p:cNvPr>
          <p:cNvSpPr>
            <a:spLocks noGrp="1"/>
          </p:cNvSpPr>
          <p:nvPr>
            <p:ph idx="1"/>
          </p:nvPr>
        </p:nvSpPr>
        <p:spPr/>
        <p:txBody>
          <a:bodyPr/>
          <a:lstStyle/>
          <a:p>
            <a:r>
              <a:rPr lang="en-US" dirty="0"/>
              <a:t>This was mentioned before, but this section goes into more detail about what constitutes defects in the animals, and therefore what is unacceptable for a sacrifice.</a:t>
            </a:r>
          </a:p>
          <a:p>
            <a:endParaRPr lang="en-US" dirty="0"/>
          </a:p>
        </p:txBody>
      </p:sp>
    </p:spTree>
    <p:extLst>
      <p:ext uri="{BB962C8B-B14F-4D97-AF65-F5344CB8AC3E}">
        <p14:creationId xmlns:p14="http://schemas.microsoft.com/office/powerpoint/2010/main" val="518486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1222</Words>
  <Application>Microsoft Office PowerPoint</Application>
  <PresentationFormat>Widescreen</PresentationFormat>
  <Paragraphs>32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Leviticus chapter 22 </vt:lpstr>
      <vt:lpstr>Verses 1-3 </vt:lpstr>
      <vt:lpstr>Verses 4-7 </vt:lpstr>
      <vt:lpstr>Verses 8-9</vt:lpstr>
      <vt:lpstr>Verses 10-11 </vt:lpstr>
      <vt:lpstr>Verses 12-13</vt:lpstr>
      <vt:lpstr>Verse 14</vt:lpstr>
      <vt:lpstr>Verses 15-16 </vt:lpstr>
      <vt:lpstr>Verses 17-20 </vt:lpstr>
      <vt:lpstr>Verses 21-22 </vt:lpstr>
      <vt:lpstr>Verse 23 </vt:lpstr>
      <vt:lpstr>Verse 23 continued</vt:lpstr>
      <vt:lpstr>Verse 24-25</vt:lpstr>
      <vt:lpstr>Verses 26-28 </vt:lpstr>
      <vt:lpstr>Verses 29-33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 chapter 22 </dc:title>
  <dc:creator>Bryan Jones</dc:creator>
  <cp:lastModifiedBy>Bryan Jones</cp:lastModifiedBy>
  <cp:revision>6</cp:revision>
  <dcterms:created xsi:type="dcterms:W3CDTF">2020-04-19T15:51:54Z</dcterms:created>
  <dcterms:modified xsi:type="dcterms:W3CDTF">2020-04-19T16:46:24Z</dcterms:modified>
</cp:coreProperties>
</file>