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10/25/2020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CC031-C072-4E52-89C1-48E527155D0B}"/>
              </a:ext>
            </a:extLst>
          </p:cNvPr>
          <p:cNvSpPr>
            <a:spLocks noGrp="1"/>
          </p:cNvSpPr>
          <p:nvPr>
            <p:ph type="ctrTitle"/>
          </p:nvPr>
        </p:nvSpPr>
        <p:spPr/>
        <p:txBody>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Leviticus</a:t>
            </a:r>
            <a:br>
              <a:rPr lang="en-US" sz="1800" kern="150" dirty="0">
                <a:effectLst/>
                <a:latin typeface="Times New Roman" panose="02020603050405020304" pitchFamily="18" charset="0"/>
                <a:ea typeface="SimSun" panose="02010600030101010101" pitchFamily="2" charset="-122"/>
                <a:cs typeface="Arial" panose="020B0604020202020204" pitchFamily="34" charset="0"/>
              </a:rPr>
            </a:br>
            <a:endParaRPr lang="en-US" dirty="0"/>
          </a:p>
        </p:txBody>
      </p:sp>
      <p:sp>
        <p:nvSpPr>
          <p:cNvPr id="3" name="Subtitle 2">
            <a:extLst>
              <a:ext uri="{FF2B5EF4-FFF2-40B4-BE49-F238E27FC236}">
                <a16:creationId xmlns:a16="http://schemas.microsoft.com/office/drawing/2014/main" id="{80C56325-D445-4E9C-8B80-2C038A8C4594}"/>
              </a:ext>
            </a:extLst>
          </p:cNvPr>
          <p:cNvSpPr>
            <a:spLocks noGrp="1"/>
          </p:cNvSpPr>
          <p:nvPr>
            <p:ph type="subTitle" idx="1"/>
          </p:nvPr>
        </p:nvSpPr>
        <p:spPr/>
        <p:txBody>
          <a:bodyPr>
            <a:normAutofit/>
          </a:bodyPr>
          <a:lstStyle/>
          <a:p>
            <a:r>
              <a:rPr lang="en-US" sz="3200" dirty="0"/>
              <a:t>Chapter 15</a:t>
            </a:r>
          </a:p>
        </p:txBody>
      </p:sp>
    </p:spTree>
    <p:extLst>
      <p:ext uri="{BB962C8B-B14F-4D97-AF65-F5344CB8AC3E}">
        <p14:creationId xmlns:p14="http://schemas.microsoft.com/office/powerpoint/2010/main" val="98198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AC36B-AE8E-4764-905A-CFA3F42F4FD4}"/>
              </a:ext>
            </a:extLst>
          </p:cNvPr>
          <p:cNvSpPr>
            <a:spLocks noGrp="1"/>
          </p:cNvSpPr>
          <p:nvPr>
            <p:ph type="title"/>
          </p:nvPr>
        </p:nvSpPr>
        <p:spPr/>
        <p:txBody>
          <a:bodyPr/>
          <a:lstStyle/>
          <a:p>
            <a:r>
              <a:rPr lang="en-US" dirty="0"/>
              <a:t>Note from the MacArthur study bible</a:t>
            </a:r>
          </a:p>
        </p:txBody>
      </p:sp>
      <p:sp>
        <p:nvSpPr>
          <p:cNvPr id="3" name="Content Placeholder 2">
            <a:extLst>
              <a:ext uri="{FF2B5EF4-FFF2-40B4-BE49-F238E27FC236}">
                <a16:creationId xmlns:a16="http://schemas.microsoft.com/office/drawing/2014/main" id="{98F257C5-111E-4911-AE8C-1FE9977344BB}"/>
              </a:ext>
            </a:extLst>
          </p:cNvPr>
          <p:cNvSpPr>
            <a:spLocks noGrp="1"/>
          </p:cNvSpPr>
          <p:nvPr>
            <p:ph idx="1"/>
          </p:nvPr>
        </p:nvSpPr>
        <p:spPr/>
        <p:txBody>
          <a:bodyPr>
            <a:normAutofit fontScale="85000" lnSpcReduction="1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15:31–33 In all these instructions, God was showing the Israelites that they must have a profound reverence for holy things; and nothing was more suited to that purpose than to bar from the tabernacle all who were polluted by any kind of uncleanness, ceremonial as well as natural, physical as well as spiritual. In order to mark out His people as dwelling before Him in holiness, He required of them complete purity and didn’t allow them to come before Him when defiled, even by involuntary or secret impurities. And when one considers that God was training a people to live in His presence, it becomes apparent that these rules for the maintenance of personal purity, pointing to the necessity of purity in the heart, were neither too stringent nor too minute.</a:t>
            </a:r>
          </a:p>
          <a:p>
            <a:endParaRPr lang="en-US" dirty="0"/>
          </a:p>
        </p:txBody>
      </p:sp>
    </p:spTree>
    <p:extLst>
      <p:ext uri="{BB962C8B-B14F-4D97-AF65-F5344CB8AC3E}">
        <p14:creationId xmlns:p14="http://schemas.microsoft.com/office/powerpoint/2010/main" val="2017929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A8A9B-8A73-47F8-84F4-7517913A5AA1}"/>
              </a:ext>
            </a:extLst>
          </p:cNvPr>
          <p:cNvSpPr>
            <a:spLocks noGrp="1"/>
          </p:cNvSpPr>
          <p:nvPr>
            <p:ph type="title"/>
          </p:nvPr>
        </p:nvSpPr>
        <p:spPr/>
        <p:txBody>
          <a:bodyPr/>
          <a:lstStyle/>
          <a:p>
            <a:r>
              <a:rPr lang="en-US" dirty="0"/>
              <a:t>Mark 5:25-34 </a:t>
            </a:r>
          </a:p>
        </p:txBody>
      </p:sp>
      <p:sp>
        <p:nvSpPr>
          <p:cNvPr id="3" name="Content Placeholder 2">
            <a:extLst>
              <a:ext uri="{FF2B5EF4-FFF2-40B4-BE49-F238E27FC236}">
                <a16:creationId xmlns:a16="http://schemas.microsoft.com/office/drawing/2014/main" id="{AF87DFD6-BFB3-472C-891C-81C1FEF5641E}"/>
              </a:ext>
            </a:extLst>
          </p:cNvPr>
          <p:cNvSpPr>
            <a:spLocks noGrp="1"/>
          </p:cNvSpPr>
          <p:nvPr>
            <p:ph idx="1"/>
          </p:nvPr>
        </p:nvSpPr>
        <p:spPr/>
        <p:txBody>
          <a:bodyPr>
            <a:normAutofit fontScale="85000" lnSpcReduction="10000"/>
          </a:bodyPr>
          <a:lstStyle/>
          <a:p>
            <a:pPr marL="0" marR="0">
              <a:spcBef>
                <a:spcPts val="0"/>
              </a:spcBef>
              <a:spcAft>
                <a:spcPts val="0"/>
              </a:spcAft>
            </a:pPr>
            <a:r>
              <a:rPr lang="en-US" sz="3600" kern="150" dirty="0">
                <a:effectLst/>
                <a:latin typeface="Times New Roman" panose="02020603050405020304" pitchFamily="18" charset="0"/>
                <a:ea typeface="SimSun" panose="02010600030101010101" pitchFamily="2" charset="-122"/>
                <a:cs typeface="Arial" panose="020B0604020202020204" pitchFamily="34" charset="0"/>
              </a:rPr>
              <a:t>This woman had the type of disease that was being described in Leviticus. According to the language of the law she would have rendered Jesus unclean by touching Him.</a:t>
            </a:r>
          </a:p>
          <a:p>
            <a:pPr marL="0" marR="0">
              <a:spcBef>
                <a:spcPts val="0"/>
              </a:spcBef>
              <a:spcAft>
                <a:spcPts val="0"/>
              </a:spcAft>
            </a:pPr>
            <a:r>
              <a:rPr lang="en-US" sz="3600" kern="150" dirty="0">
                <a:effectLst/>
                <a:latin typeface="Times New Roman" panose="02020603050405020304" pitchFamily="18" charset="0"/>
                <a:ea typeface="SimSun" panose="02010600030101010101" pitchFamily="2" charset="-122"/>
                <a:cs typeface="Arial" panose="020B0604020202020204" pitchFamily="34" charset="0"/>
              </a:rPr>
              <a:t>However, her faith allowed her to be completely healed, and not only healed from her disease, but also healed from her sins. Because this was a complete healing, it didn't require her to go to the temple to make a sacrifice, and Jesus wasn't defiled from it.</a:t>
            </a:r>
          </a:p>
          <a:p>
            <a:endParaRPr lang="en-US" dirty="0"/>
          </a:p>
        </p:txBody>
      </p:sp>
    </p:spTree>
    <p:extLst>
      <p:ext uri="{BB962C8B-B14F-4D97-AF65-F5344CB8AC3E}">
        <p14:creationId xmlns:p14="http://schemas.microsoft.com/office/powerpoint/2010/main" val="3353527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9B2C4-0681-434D-B5DC-06624AB81253}"/>
              </a:ext>
            </a:extLst>
          </p:cNvPr>
          <p:cNvSpPr>
            <a:spLocks noGrp="1"/>
          </p:cNvSpPr>
          <p:nvPr>
            <p:ph type="title"/>
          </p:nvPr>
        </p:nvSpPr>
        <p:spPr/>
        <p:txBody>
          <a:bodyPr/>
          <a:lstStyle/>
          <a:p>
            <a:r>
              <a:rPr lang="en-US" dirty="0"/>
              <a:t>Note from The Apologetics Study Bible </a:t>
            </a:r>
          </a:p>
        </p:txBody>
      </p:sp>
      <p:sp>
        <p:nvSpPr>
          <p:cNvPr id="3" name="Content Placeholder 2">
            <a:extLst>
              <a:ext uri="{FF2B5EF4-FFF2-40B4-BE49-F238E27FC236}">
                <a16:creationId xmlns:a16="http://schemas.microsoft.com/office/drawing/2014/main" id="{876F5DF0-B02F-4E13-94FF-CD80B63AC919}"/>
              </a:ext>
            </a:extLst>
          </p:cNvPr>
          <p:cNvSpPr>
            <a:spLocks noGrp="1"/>
          </p:cNvSpPr>
          <p:nvPr>
            <p:ph idx="1"/>
          </p:nvPr>
        </p:nvSpPr>
        <p:spPr/>
        <p:txBody>
          <a:bodyPr>
            <a:normAutofit fontScale="70000" lnSpcReduction="20000"/>
          </a:bodyPr>
          <a:lstStyle/>
          <a:p>
            <a:r>
              <a:rPr lang="en-US" sz="4800" kern="150" dirty="0">
                <a:effectLst/>
                <a:latin typeface="Times New Roman" panose="02020603050405020304" pitchFamily="18" charset="0"/>
                <a:ea typeface="SimSun" panose="02010600030101010101" pitchFamily="2" charset="-122"/>
                <a:cs typeface="Arial" panose="020B0604020202020204" pitchFamily="34" charset="0"/>
              </a:rPr>
              <a:t>Mk 5: 25-34 reveals Jesus' general attitude concerning the uncleanness regulations; his focus was on faith for healing the condition, rather than upon the ritual pollution of the afflicted person. Jesus pointed beyond the letter of the OT regulations to the moral principles that informed them, within God's greater purpose of revealing His kingdom.</a:t>
            </a:r>
          </a:p>
          <a:p>
            <a:endParaRPr lang="en-US" dirty="0"/>
          </a:p>
        </p:txBody>
      </p:sp>
    </p:spTree>
    <p:extLst>
      <p:ext uri="{BB962C8B-B14F-4D97-AF65-F5344CB8AC3E}">
        <p14:creationId xmlns:p14="http://schemas.microsoft.com/office/powerpoint/2010/main" val="285812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8475C-5806-4661-88A0-094DF8789F3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E7CD238-9EE2-4263-A7B2-EE6A02A4C732}"/>
              </a:ext>
            </a:extLst>
          </p:cNvPr>
          <p:cNvSpPr>
            <a:spLocks noGrp="1"/>
          </p:cNvSpPr>
          <p:nvPr>
            <p:ph idx="1"/>
          </p:nvPr>
        </p:nvSpPr>
        <p:spPr/>
        <p:txBody>
          <a:bodyPr>
            <a:normAutofit fontScale="85000" lnSpcReduction="10000"/>
          </a:bodyPr>
          <a:lstStyle/>
          <a:p>
            <a:r>
              <a:rPr lang="en-US" sz="4400" kern="150" dirty="0">
                <a:effectLst/>
                <a:latin typeface="Times New Roman" panose="02020603050405020304" pitchFamily="18" charset="0"/>
                <a:ea typeface="SimSun" panose="02010600030101010101" pitchFamily="2" charset="-122"/>
                <a:cs typeface="Arial" panose="020B0604020202020204" pitchFamily="34" charset="0"/>
              </a:rPr>
              <a:t>This chapter deals with discharges of both men and women, and the discharges all refer to the sexual organs. As we will see here, any discharge that was a product of a disease would require an offering after the disease healed, but any discharge that was normal did not.</a:t>
            </a:r>
          </a:p>
          <a:p>
            <a:endParaRPr lang="en-US" dirty="0"/>
          </a:p>
        </p:txBody>
      </p:sp>
    </p:spTree>
    <p:extLst>
      <p:ext uri="{BB962C8B-B14F-4D97-AF65-F5344CB8AC3E}">
        <p14:creationId xmlns:p14="http://schemas.microsoft.com/office/powerpoint/2010/main" val="4287618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3DC7-AC7B-4724-ADE6-EAD027210169}"/>
              </a:ext>
            </a:extLst>
          </p:cNvPr>
          <p:cNvSpPr>
            <a:spLocks noGrp="1"/>
          </p:cNvSpPr>
          <p:nvPr>
            <p:ph type="title"/>
          </p:nvPr>
        </p:nvSpPr>
        <p:spPr/>
        <p:txBody>
          <a:bodyPr/>
          <a:lstStyle/>
          <a:p>
            <a:r>
              <a:rPr lang="en-US" dirty="0"/>
              <a:t>Verses 1-12</a:t>
            </a:r>
          </a:p>
        </p:txBody>
      </p:sp>
      <p:sp>
        <p:nvSpPr>
          <p:cNvPr id="3" name="Content Placeholder 2">
            <a:extLst>
              <a:ext uri="{FF2B5EF4-FFF2-40B4-BE49-F238E27FC236}">
                <a16:creationId xmlns:a16="http://schemas.microsoft.com/office/drawing/2014/main" id="{C01DF2A6-49D5-4EB0-B598-2ECB8ED79732}"/>
              </a:ext>
            </a:extLst>
          </p:cNvPr>
          <p:cNvSpPr>
            <a:spLocks noGrp="1"/>
          </p:cNvSpPr>
          <p:nvPr>
            <p:ph idx="1"/>
          </p:nvPr>
        </p:nvSpPr>
        <p:spPr/>
        <p:txBody>
          <a:bodyPr>
            <a:normAutofit fontScale="92500" lnSpcReduction="2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These verses discuss a discharge from a man that was a product of a disease. Any objects the person touched during this time were considered unclean, and those who touched them would also be unclean. Also, anyone who came into direct contact with the man during the time of this disease was to be considered unclean and needed to wash, and they were ceremonially considered unclean until evening. The objects the person touched would also need to be cleaned with the exception of the clay pots, which were broken.</a:t>
            </a:r>
          </a:p>
          <a:p>
            <a:endParaRPr lang="en-US" dirty="0"/>
          </a:p>
        </p:txBody>
      </p:sp>
    </p:spTree>
    <p:extLst>
      <p:ext uri="{BB962C8B-B14F-4D97-AF65-F5344CB8AC3E}">
        <p14:creationId xmlns:p14="http://schemas.microsoft.com/office/powerpoint/2010/main" val="284556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986DE-A99B-40AC-95EC-979EB8ED6565}"/>
              </a:ext>
            </a:extLst>
          </p:cNvPr>
          <p:cNvSpPr>
            <a:spLocks noGrp="1"/>
          </p:cNvSpPr>
          <p:nvPr>
            <p:ph type="title"/>
          </p:nvPr>
        </p:nvSpPr>
        <p:spPr/>
        <p:txBody>
          <a:bodyPr/>
          <a:lstStyle/>
          <a:p>
            <a:r>
              <a:rPr lang="en-US" dirty="0"/>
              <a:t>Verses 13-15 </a:t>
            </a:r>
          </a:p>
        </p:txBody>
      </p:sp>
      <p:sp>
        <p:nvSpPr>
          <p:cNvPr id="3" name="Content Placeholder 2">
            <a:extLst>
              <a:ext uri="{FF2B5EF4-FFF2-40B4-BE49-F238E27FC236}">
                <a16:creationId xmlns:a16="http://schemas.microsoft.com/office/drawing/2014/main" id="{9362CDC9-6A61-45D9-9A78-3EEB8EDB4017}"/>
              </a:ext>
            </a:extLst>
          </p:cNvPr>
          <p:cNvSpPr>
            <a:spLocks noGrp="1"/>
          </p:cNvSpPr>
          <p:nvPr>
            <p:ph idx="1"/>
          </p:nvPr>
        </p:nvSpPr>
        <p:spPr/>
        <p:txBody>
          <a:bodyPr>
            <a:normAutofit fontScale="92500"/>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When the disease cleared, and there was no more discharge, then the man would wait another 7 days and then bathe and present an offering to the Lord. The offering was to be birds: either two turtledoves or two pigeons. One was for a sin offering and the other was for a burnt offering.</a:t>
            </a:r>
          </a:p>
          <a:p>
            <a:endParaRPr lang="en-US" dirty="0"/>
          </a:p>
        </p:txBody>
      </p:sp>
    </p:spTree>
    <p:extLst>
      <p:ext uri="{BB962C8B-B14F-4D97-AF65-F5344CB8AC3E}">
        <p14:creationId xmlns:p14="http://schemas.microsoft.com/office/powerpoint/2010/main" val="142725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EFFBB-1ABF-41A9-8F0F-26A112BC69E0}"/>
              </a:ext>
            </a:extLst>
          </p:cNvPr>
          <p:cNvSpPr>
            <a:spLocks noGrp="1"/>
          </p:cNvSpPr>
          <p:nvPr>
            <p:ph type="title"/>
          </p:nvPr>
        </p:nvSpPr>
        <p:spPr/>
        <p:txBody>
          <a:bodyPr/>
          <a:lstStyle/>
          <a:p>
            <a:r>
              <a:rPr lang="en-US" dirty="0"/>
              <a:t>Verses 16-18 </a:t>
            </a:r>
          </a:p>
        </p:txBody>
      </p:sp>
      <p:sp>
        <p:nvSpPr>
          <p:cNvPr id="3" name="Content Placeholder 2">
            <a:extLst>
              <a:ext uri="{FF2B5EF4-FFF2-40B4-BE49-F238E27FC236}">
                <a16:creationId xmlns:a16="http://schemas.microsoft.com/office/drawing/2014/main" id="{BACBB9EE-FBD8-4E40-B0C7-3D9B17A79251}"/>
              </a:ext>
            </a:extLst>
          </p:cNvPr>
          <p:cNvSpPr>
            <a:spLocks noGrp="1"/>
          </p:cNvSpPr>
          <p:nvPr>
            <p:ph idx="1"/>
          </p:nvPr>
        </p:nvSpPr>
        <p:spPr/>
        <p:txBody>
          <a:bodyPr>
            <a:normAutofit fontScale="85000" lnSpcReduction="20000"/>
          </a:bodyPr>
          <a:lstStyle/>
          <a:p>
            <a:r>
              <a:rPr lang="en-US" sz="4400" kern="150" dirty="0">
                <a:effectLst/>
                <a:latin typeface="Times New Roman" panose="02020603050405020304" pitchFamily="18" charset="0"/>
                <a:ea typeface="SimSun" panose="02010600030101010101" pitchFamily="2" charset="-122"/>
                <a:cs typeface="Arial" panose="020B0604020202020204" pitchFamily="34" charset="0"/>
              </a:rPr>
              <a:t>This discusses normal emissions. They were required to wash after these, and they would be considered ceremonially unclean until evening, but they weren't required to present an offering for them. The need to wash, and the ceremonial uncleanness wasn't to suggest that the act was unclean.</a:t>
            </a:r>
          </a:p>
          <a:p>
            <a:endParaRPr lang="en-US" dirty="0"/>
          </a:p>
        </p:txBody>
      </p:sp>
    </p:spTree>
    <p:extLst>
      <p:ext uri="{BB962C8B-B14F-4D97-AF65-F5344CB8AC3E}">
        <p14:creationId xmlns:p14="http://schemas.microsoft.com/office/powerpoint/2010/main" val="2749635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AEB3E-2BE2-4A68-B010-D12FC5DF4904}"/>
              </a:ext>
            </a:extLst>
          </p:cNvPr>
          <p:cNvSpPr>
            <a:spLocks noGrp="1"/>
          </p:cNvSpPr>
          <p:nvPr>
            <p:ph type="title"/>
          </p:nvPr>
        </p:nvSpPr>
        <p:spPr/>
        <p:txBody>
          <a:bodyPr/>
          <a:lstStyle/>
          <a:p>
            <a:r>
              <a:rPr lang="en-US" dirty="0"/>
              <a:t>Note from the apologetics study bible</a:t>
            </a:r>
          </a:p>
        </p:txBody>
      </p:sp>
      <p:sp>
        <p:nvSpPr>
          <p:cNvPr id="3" name="Content Placeholder 2">
            <a:extLst>
              <a:ext uri="{FF2B5EF4-FFF2-40B4-BE49-F238E27FC236}">
                <a16:creationId xmlns:a16="http://schemas.microsoft.com/office/drawing/2014/main" id="{1EF3E06C-276E-4C06-9E59-3AC3FF28B7E5}"/>
              </a:ext>
            </a:extLst>
          </p:cNvPr>
          <p:cNvSpPr>
            <a:spLocks noGrp="1"/>
          </p:cNvSpPr>
          <p:nvPr>
            <p:ph idx="1"/>
          </p:nvPr>
        </p:nvSpPr>
        <p:spPr/>
        <p:txBody>
          <a:bodyPr>
            <a:normAutofit fontScale="92500" lnSpcReduction="2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15:18 The rites of other ancient Near Eastern religions celebrated the fertility of the gods, even to the point of dramatizing it through human sexual intercourse. Israel's faith, in contrast, prohibited sexual intercourse within sacred precincts. The uncleanness resulting from normal sexual relations is of the mildest type. Emission of semen, in intercourse (v. 18) or at other times (vv. 16-17), causes pollution, but no sacrifice was required to purify a person from it. The man (and his wife when she was involved) had simply to wash and wait until evening (vv. 16,18). Though the couple might be ritually unclean, it was not a question of their having sinned.</a:t>
            </a:r>
          </a:p>
          <a:p>
            <a:endParaRPr lang="en-US" dirty="0"/>
          </a:p>
        </p:txBody>
      </p:sp>
    </p:spTree>
    <p:extLst>
      <p:ext uri="{BB962C8B-B14F-4D97-AF65-F5344CB8AC3E}">
        <p14:creationId xmlns:p14="http://schemas.microsoft.com/office/powerpoint/2010/main" val="1197159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DAC9A-C825-44AD-8070-3575D1F381BC}"/>
              </a:ext>
            </a:extLst>
          </p:cNvPr>
          <p:cNvSpPr>
            <a:spLocks noGrp="1"/>
          </p:cNvSpPr>
          <p:nvPr>
            <p:ph type="title"/>
          </p:nvPr>
        </p:nvSpPr>
        <p:spPr/>
        <p:txBody>
          <a:bodyPr/>
          <a:lstStyle/>
          <a:p>
            <a:r>
              <a:rPr lang="en-US" dirty="0"/>
              <a:t>Verses 19-24 </a:t>
            </a:r>
          </a:p>
        </p:txBody>
      </p:sp>
      <p:sp>
        <p:nvSpPr>
          <p:cNvPr id="3" name="Content Placeholder 2">
            <a:extLst>
              <a:ext uri="{FF2B5EF4-FFF2-40B4-BE49-F238E27FC236}">
                <a16:creationId xmlns:a16="http://schemas.microsoft.com/office/drawing/2014/main" id="{183B6B2E-E882-4ABD-8A23-8D270E73A6CF}"/>
              </a:ext>
            </a:extLst>
          </p:cNvPr>
          <p:cNvSpPr>
            <a:spLocks noGrp="1"/>
          </p:cNvSpPr>
          <p:nvPr>
            <p:ph idx="1"/>
          </p:nvPr>
        </p:nvSpPr>
        <p:spPr/>
        <p:txBody>
          <a:bodyPr>
            <a:normAutofit fontScale="850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These verses are about the natural menstrual period of a woman. The period of uncleanness would last longer than the male discharge because the menstrual period lasted longer. Coming into contact with a woman during her period would cause a person to be ritually unclean until evening. </a:t>
            </a:r>
            <a:r>
              <a:rPr lang="en-US" sz="3200" kern="150" dirty="0">
                <a:latin typeface="Times New Roman" panose="02020603050405020304" pitchFamily="18" charset="0"/>
                <a:ea typeface="SimSun" panose="02010600030101010101" pitchFamily="2" charset="-122"/>
                <a:cs typeface="Arial" panose="020B0604020202020204" pitchFamily="34" charset="0"/>
              </a:rPr>
              <a:t>Lying</a:t>
            </a:r>
            <a:r>
              <a:rPr lang="en-US" sz="3200" kern="150" dirty="0">
                <a:effectLst/>
                <a:latin typeface="Times New Roman" panose="02020603050405020304" pitchFamily="18" charset="0"/>
                <a:ea typeface="SimSun" panose="02010600030101010101" pitchFamily="2" charset="-122"/>
                <a:cs typeface="Arial" panose="020B0604020202020204" pitchFamily="34" charset="0"/>
              </a:rPr>
              <a:t> with her would cause the man to be ritually unclean for seven days due to the prolonged, and intimate contact. It is important to note that this doesn’t mean sexual contact, just lying on the same surface as the woman. This distinction is important when we get </a:t>
            </a:r>
            <a:r>
              <a:rPr lang="en-US" sz="3200" kern="150">
                <a:effectLst/>
                <a:latin typeface="Times New Roman" panose="02020603050405020304" pitchFamily="18" charset="0"/>
                <a:ea typeface="SimSun" panose="02010600030101010101" pitchFamily="2" charset="-122"/>
                <a:cs typeface="Arial" panose="020B0604020202020204" pitchFamily="34" charset="0"/>
              </a:rPr>
              <a:t>to chapter 18.  </a:t>
            </a:r>
            <a:endParaRPr lang="en-US" sz="32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302636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E7D07-9F2A-4EE5-9AD0-6CA4ACB2AC6D}"/>
              </a:ext>
            </a:extLst>
          </p:cNvPr>
          <p:cNvSpPr>
            <a:spLocks noGrp="1"/>
          </p:cNvSpPr>
          <p:nvPr>
            <p:ph type="title"/>
          </p:nvPr>
        </p:nvSpPr>
        <p:spPr/>
        <p:txBody>
          <a:bodyPr/>
          <a:lstStyle/>
          <a:p>
            <a:r>
              <a:rPr lang="en-US" dirty="0"/>
              <a:t>Verses 25-30 </a:t>
            </a:r>
          </a:p>
        </p:txBody>
      </p:sp>
      <p:sp>
        <p:nvSpPr>
          <p:cNvPr id="3" name="Content Placeholder 2">
            <a:extLst>
              <a:ext uri="{FF2B5EF4-FFF2-40B4-BE49-F238E27FC236}">
                <a16:creationId xmlns:a16="http://schemas.microsoft.com/office/drawing/2014/main" id="{DDD692B9-0104-464F-8D90-2711F75636E9}"/>
              </a:ext>
            </a:extLst>
          </p:cNvPr>
          <p:cNvSpPr>
            <a:spLocks noGrp="1"/>
          </p:cNvSpPr>
          <p:nvPr>
            <p:ph idx="1"/>
          </p:nvPr>
        </p:nvSpPr>
        <p:spPr/>
        <p:txBody>
          <a:bodyPr>
            <a:normAutofit fontScale="925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Any discharge the woman that wasn't connected to her menstrual period was disease, and she was to remain unclean as long as the discharge was happening. Like with the men, whatever she touched during this time was unclean, and whoever she came into contact with were also unclean until evening. When the discharge cleared then she was to wait seven days, and then bring the same offering as the man: two birds, one for a sin offering and the other for a burnt offering.</a:t>
            </a:r>
          </a:p>
          <a:p>
            <a:endParaRPr lang="en-US" dirty="0"/>
          </a:p>
        </p:txBody>
      </p:sp>
    </p:spTree>
    <p:extLst>
      <p:ext uri="{BB962C8B-B14F-4D97-AF65-F5344CB8AC3E}">
        <p14:creationId xmlns:p14="http://schemas.microsoft.com/office/powerpoint/2010/main" val="308453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6934E-7619-4F83-B6D6-FCAC0927E306}"/>
              </a:ext>
            </a:extLst>
          </p:cNvPr>
          <p:cNvSpPr>
            <a:spLocks noGrp="1"/>
          </p:cNvSpPr>
          <p:nvPr>
            <p:ph type="title"/>
          </p:nvPr>
        </p:nvSpPr>
        <p:spPr/>
        <p:txBody>
          <a:bodyPr/>
          <a:lstStyle/>
          <a:p>
            <a:r>
              <a:rPr lang="en-US" dirty="0"/>
              <a:t>Verses 31-33 </a:t>
            </a:r>
          </a:p>
        </p:txBody>
      </p:sp>
      <p:sp>
        <p:nvSpPr>
          <p:cNvPr id="3" name="Content Placeholder 2">
            <a:extLst>
              <a:ext uri="{FF2B5EF4-FFF2-40B4-BE49-F238E27FC236}">
                <a16:creationId xmlns:a16="http://schemas.microsoft.com/office/drawing/2014/main" id="{CAD971D1-D89A-4040-B8A7-8F33AC4EEE5F}"/>
              </a:ext>
            </a:extLst>
          </p:cNvPr>
          <p:cNvSpPr>
            <a:spLocks noGrp="1"/>
          </p:cNvSpPr>
          <p:nvPr>
            <p:ph idx="1"/>
          </p:nvPr>
        </p:nvSpPr>
        <p:spPr/>
        <p:txBody>
          <a:bodyPr>
            <a:normAutofit fontScale="92500"/>
          </a:bodyPr>
          <a:lstStyle/>
          <a:p>
            <a:r>
              <a:rPr lang="en-US" sz="5400" kern="150" dirty="0">
                <a:latin typeface="Times New Roman" panose="02020603050405020304" pitchFamily="18" charset="0"/>
                <a:ea typeface="SimSun" panose="02010600030101010101" pitchFamily="2" charset="-122"/>
                <a:cs typeface="Arial" panose="020B0604020202020204" pitchFamily="34" charset="0"/>
              </a:rPr>
              <a:t>By putting such an emphasis on cleanliness in everyday life, it forced the people to think about cleanliness in their spiritual lives as well.</a:t>
            </a:r>
            <a:endParaRPr lang="en-US" sz="5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4252189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23</TotalTime>
  <Words>944</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Celestial</vt:lpstr>
      <vt:lpstr>Leviticus </vt:lpstr>
      <vt:lpstr>PowerPoint Presentation</vt:lpstr>
      <vt:lpstr>Verses 1-12</vt:lpstr>
      <vt:lpstr>Verses 13-15 </vt:lpstr>
      <vt:lpstr>Verses 16-18 </vt:lpstr>
      <vt:lpstr>Note from the apologetics study bible</vt:lpstr>
      <vt:lpstr>Verses 19-24 </vt:lpstr>
      <vt:lpstr>Verses 25-30 </vt:lpstr>
      <vt:lpstr>Verses 31-33 </vt:lpstr>
      <vt:lpstr>Note from the MacArthur study bible</vt:lpstr>
      <vt:lpstr>Mark 5:25-34 </vt:lpstr>
      <vt:lpstr>Note from The Apologetics Study Bible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 </dc:title>
  <dc:creator>Bryan Jones</dc:creator>
  <cp:lastModifiedBy>Bryan Jones</cp:lastModifiedBy>
  <cp:revision>5</cp:revision>
  <dcterms:created xsi:type="dcterms:W3CDTF">2020-09-27T16:54:49Z</dcterms:created>
  <dcterms:modified xsi:type="dcterms:W3CDTF">2020-10-25T16:29:46Z</dcterms:modified>
</cp:coreProperties>
</file>