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8" d="100"/>
          <a:sy n="78" d="100"/>
        </p:scale>
        <p:origin x="456" y="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3">
        <a:schemeClr val="bg2"/>
      </p:bgRef>
    </p:bg>
    <p:spTree>
      <p:nvGrpSpPr>
        <p:cNvPr id="1" name=""/>
        <p:cNvGrpSpPr/>
        <p:nvPr/>
      </p:nvGrpSpPr>
      <p:grpSpPr>
        <a:xfrm>
          <a:off x="0" y="0"/>
          <a:ext cx="0" cy="0"/>
          <a:chOff x="0" y="0"/>
          <a:chExt cx="0" cy="0"/>
        </a:xfrm>
      </p:grpSpPr>
      <p:pic>
        <p:nvPicPr>
          <p:cNvPr id="7" name="Picture 6" descr="Celestia-R1---OverlayTitle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ctrTitle"/>
          </p:nvPr>
        </p:nvSpPr>
        <p:spPr>
          <a:xfrm>
            <a:off x="3962399" y="1964267"/>
            <a:ext cx="7197726" cy="2421464"/>
          </a:xfrm>
        </p:spPr>
        <p:txBody>
          <a:bodyPr anchor="b">
            <a:normAutofit/>
          </a:bodyPr>
          <a:lstStyle>
            <a:lvl1pPr algn="r">
              <a:defRPr sz="4800">
                <a:effectLst/>
              </a:defRPr>
            </a:lvl1pPr>
          </a:lstStyle>
          <a:p>
            <a:r>
              <a:rPr lang="en-US"/>
              <a:t>Click to edit Master title style</a:t>
            </a:r>
            <a:endParaRPr lang="en-US" dirty="0"/>
          </a:p>
        </p:txBody>
      </p:sp>
      <p:sp>
        <p:nvSpPr>
          <p:cNvPr id="3" name="Subtitle 2"/>
          <p:cNvSpPr>
            <a:spLocks noGrp="1"/>
          </p:cNvSpPr>
          <p:nvPr>
            <p:ph type="subTitle" idx="1"/>
          </p:nvPr>
        </p:nvSpPr>
        <p:spPr>
          <a:xfrm>
            <a:off x="3962399" y="4385732"/>
            <a:ext cx="7197726" cy="1405467"/>
          </a:xfrm>
        </p:spPr>
        <p:txBody>
          <a:bodyPr anchor="t">
            <a:normAutofit/>
          </a:bodyPr>
          <a:lstStyle>
            <a:lvl1pPr marL="0" indent="0" algn="r">
              <a:buNone/>
              <a:defRPr sz="1800" cap="all">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a:xfrm>
            <a:off x="8932558" y="5870575"/>
            <a:ext cx="1600200" cy="377825"/>
          </a:xfrm>
        </p:spPr>
        <p:txBody>
          <a:bodyPr/>
          <a:lstStyle/>
          <a:p>
            <a:fld id="{B61BEF0D-F0BB-DE4B-95CE-6DB70DBA9567}" type="datetimeFigureOut">
              <a:rPr lang="en-US" dirty="0"/>
              <a:pPr/>
              <a:t>6/28/2020</a:t>
            </a:fld>
            <a:endParaRPr lang="en-US" dirty="0"/>
          </a:p>
        </p:txBody>
      </p:sp>
      <p:sp>
        <p:nvSpPr>
          <p:cNvPr id="5" name="Footer Placeholder 4"/>
          <p:cNvSpPr>
            <a:spLocks noGrp="1"/>
          </p:cNvSpPr>
          <p:nvPr>
            <p:ph type="ftr" sz="quarter" idx="11"/>
          </p:nvPr>
        </p:nvSpPr>
        <p:spPr>
          <a:xfrm>
            <a:off x="3962399" y="5870575"/>
            <a:ext cx="4893958" cy="377825"/>
          </a:xfrm>
        </p:spPr>
        <p:txBody>
          <a:bodyPr/>
          <a:lstStyle/>
          <a:p>
            <a:endParaRPr lang="en-US" dirty="0"/>
          </a:p>
        </p:txBody>
      </p:sp>
      <p:sp>
        <p:nvSpPr>
          <p:cNvPr id="6" name="Slide Number Placeholder 5"/>
          <p:cNvSpPr>
            <a:spLocks noGrp="1"/>
          </p:cNvSpPr>
          <p:nvPr>
            <p:ph type="sldNum" sz="quarter" idx="12"/>
          </p:nvPr>
        </p:nvSpPr>
        <p:spPr>
          <a:xfrm>
            <a:off x="10608958" y="5870575"/>
            <a:ext cx="551167" cy="377825"/>
          </a:xfrm>
        </p:spPr>
        <p:txBody>
          <a:bodyPr/>
          <a:lstStyle/>
          <a:p>
            <a:fld id="{D57F1E4F-1CFF-5643-939E-217C01CDF565}" type="slidenum">
              <a:rPr lang="en-US" dirty="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4732865"/>
            <a:ext cx="1013142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371600" y="932112"/>
            <a:ext cx="8759827" cy="3164976"/>
          </a:xfrm>
          <a:prstGeom prst="roundRect">
            <a:avLst>
              <a:gd name="adj" fmla="val 43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85800" y="5299603"/>
            <a:ext cx="10131427" cy="49371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6/28/2020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1"/>
            <a:ext cx="10131427" cy="3124199"/>
          </a:xfrm>
        </p:spPr>
        <p:txBody>
          <a:bodyPr anchor="ctr">
            <a:normAutofit/>
          </a:bodyPr>
          <a:lstStyle>
            <a:lvl1pPr algn="l">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685800" y="4343400"/>
            <a:ext cx="10131428"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6/28/2020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6" name="Picture 15"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15" name="TextBox 14"/>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1" name="TextBox 10"/>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992267" y="609601"/>
            <a:ext cx="9550399" cy="2743199"/>
          </a:xfrm>
        </p:spPr>
        <p:txBody>
          <a:bodyPr anchor="ctr">
            <a:normAutofit/>
          </a:bodyPr>
          <a:lstStyle>
            <a:lvl1pPr algn="l">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097875" y="3352800"/>
            <a:ext cx="9339184"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87465" y="4343400"/>
            <a:ext cx="10152367"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6/28/2020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2" y="3308581"/>
            <a:ext cx="10131425" cy="1468800"/>
          </a:xfrm>
        </p:spPr>
        <p:txBody>
          <a:bodyPr anchor="b">
            <a:normAutofit/>
          </a:bodyPr>
          <a:lstStyle>
            <a:lvl1pPr algn="l">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685801" y="4777381"/>
            <a:ext cx="10131426" cy="860400"/>
          </a:xfrm>
        </p:spPr>
        <p:txBody>
          <a:bodyPr anchor="t">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6/28/2020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pic>
        <p:nvPicPr>
          <p:cNvPr id="11" name="Picture 10"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13" name="TextBox 12"/>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4" name="TextBox 13"/>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6" name="Title 1"/>
          <p:cNvSpPr>
            <a:spLocks noGrp="1"/>
          </p:cNvSpPr>
          <p:nvPr>
            <p:ph type="title"/>
          </p:nvPr>
        </p:nvSpPr>
        <p:spPr>
          <a:xfrm>
            <a:off x="992267" y="609601"/>
            <a:ext cx="9550399" cy="2743199"/>
          </a:xfrm>
        </p:spPr>
        <p:txBody>
          <a:bodyPr anchor="ctr">
            <a:normAutofit/>
          </a:bodyPr>
          <a:lstStyle>
            <a:lvl1pPr algn="l">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685800" y="3886200"/>
            <a:ext cx="10135436" cy="889000"/>
          </a:xfrm>
        </p:spPr>
        <p:txBody>
          <a:bodyPr vert="horz" lIns="91440" tIns="45720" rIns="91440" bIns="45720" rtlCol="0" anchor="b">
            <a:normAutofit/>
          </a:bodyPr>
          <a:lstStyle>
            <a:lvl1pPr>
              <a:buNone/>
              <a:defRPr lang="en-US" sz="24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685799" y="4775200"/>
            <a:ext cx="10135436" cy="10160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6/28/2020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1"/>
            <a:ext cx="10131427" cy="2743199"/>
          </a:xfrm>
        </p:spPr>
        <p:txBody>
          <a:bodyPr vert="horz" lIns="91440" tIns="45720" rIns="91440" bIns="45720" rtlCol="0" anchor="ctr">
            <a:normAutofit/>
          </a:bodyPr>
          <a:lstStyle>
            <a:lvl1pPr>
              <a:defRPr lang="en-US"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685801" y="3505200"/>
            <a:ext cx="10131428"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685800" y="4343400"/>
            <a:ext cx="10131428"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6/28/2020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6/28/2020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8" name="Title 1"/>
          <p:cNvSpPr>
            <a:spLocks noGrp="1"/>
          </p:cNvSpPr>
          <p:nvPr>
            <p:ph type="title"/>
          </p:nvPr>
        </p:nvSpPr>
        <p:spPr>
          <a:xfrm>
            <a:off x="685801" y="609600"/>
            <a:ext cx="10131425" cy="1456267"/>
          </a:xfrm>
        </p:spPr>
        <p:txBody>
          <a:bodyPr/>
          <a:lstStyle/>
          <a:p>
            <a:r>
              <a:rPr lang="en-US"/>
              <a:t>Click to edit Master title style</a:t>
            </a:r>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Vertical Title 1"/>
          <p:cNvSpPr>
            <a:spLocks noGrp="1"/>
          </p:cNvSpPr>
          <p:nvPr>
            <p:ph type="title" orient="vert"/>
          </p:nvPr>
        </p:nvSpPr>
        <p:spPr>
          <a:xfrm>
            <a:off x="8658675" y="609599"/>
            <a:ext cx="2158552" cy="518160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85800" y="609600"/>
            <a:ext cx="7832116" cy="518160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6/28/2020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6/28/2020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3308581"/>
            <a:ext cx="10131427" cy="1468800"/>
          </a:xfrm>
        </p:spPr>
        <p:txBody>
          <a:bodyPr anchor="b"/>
          <a:lstStyle>
            <a:lvl1pPr algn="l">
              <a:defRPr sz="4000" b="0" cap="all"/>
            </a:lvl1pPr>
          </a:lstStyle>
          <a:p>
            <a:r>
              <a:rPr lang="en-US"/>
              <a:t>Click to edit Master title style</a:t>
            </a:r>
            <a:endParaRPr lang="en-US" dirty="0"/>
          </a:p>
        </p:txBody>
      </p:sp>
      <p:sp>
        <p:nvSpPr>
          <p:cNvPr id="3" name="Text Placeholder 2"/>
          <p:cNvSpPr>
            <a:spLocks noGrp="1"/>
          </p:cNvSpPr>
          <p:nvPr>
            <p:ph type="body" idx="1"/>
          </p:nvPr>
        </p:nvSpPr>
        <p:spPr>
          <a:xfrm>
            <a:off x="685799" y="4777381"/>
            <a:ext cx="10131428" cy="860400"/>
          </a:xfrm>
        </p:spPr>
        <p:txBody>
          <a:bodyPr anchor="t">
            <a:normAutofit/>
          </a:bodyPr>
          <a:lstStyle>
            <a:lvl1pPr marL="0" indent="0" algn="l">
              <a:buNone/>
              <a:defRPr sz="2000" cap="all">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6/28/2020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5802" y="2142067"/>
            <a:ext cx="4995334" cy="3649134"/>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821895" y="2142067"/>
            <a:ext cx="4995332" cy="3649133"/>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6/28/2020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973670" y="2218267"/>
            <a:ext cx="4709054"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85801" y="2870201"/>
            <a:ext cx="4996923" cy="2920998"/>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096003" y="2226734"/>
            <a:ext cx="4722813"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823483" y="2870201"/>
            <a:ext cx="4995334" cy="2920998"/>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6/28/2020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6" name="Picture 5"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6/28/2020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Date Placeholder 1"/>
          <p:cNvSpPr>
            <a:spLocks noGrp="1"/>
          </p:cNvSpPr>
          <p:nvPr>
            <p:ph type="dt" sz="half" idx="10"/>
          </p:nvPr>
        </p:nvSpPr>
        <p:spPr/>
        <p:txBody>
          <a:bodyPr/>
          <a:lstStyle/>
          <a:p>
            <a:fld id="{B61BEF0D-F0BB-DE4B-95CE-6DB70DBA9567}" type="datetimeFigureOut">
              <a:rPr lang="en-US" dirty="0"/>
              <a:pPr/>
              <a:t>6/28/2020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2074333"/>
            <a:ext cx="3680885" cy="1371600"/>
          </a:xfrm>
        </p:spPr>
        <p:txBody>
          <a:bodyPr anchor="b">
            <a:normAutofit/>
          </a:bodyPr>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4648201" y="609601"/>
            <a:ext cx="6169026" cy="5181600"/>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85800" y="3445933"/>
            <a:ext cx="3680885" cy="1828800"/>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6/28/2020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1600200"/>
            <a:ext cx="6164653" cy="1371600"/>
          </a:xfrm>
        </p:spPr>
        <p:txBody>
          <a:bodyPr anchor="b">
            <a:normAutofit/>
          </a:bodyPr>
          <a:lstStyle>
            <a:lvl1pPr algn="l">
              <a:defRPr sz="2800" b="0"/>
            </a:lvl1pPr>
          </a:lstStyle>
          <a:p>
            <a:r>
              <a:rPr lang="en-US"/>
              <a:t>Click to edit Master title style</a:t>
            </a:r>
            <a:endParaRPr lang="en-US" dirty="0"/>
          </a:p>
        </p:txBody>
      </p:sp>
      <p:sp>
        <p:nvSpPr>
          <p:cNvPr id="14" name="Picture Placeholder 2"/>
          <p:cNvSpPr>
            <a:spLocks noGrp="1" noChangeAspect="1"/>
          </p:cNvSpPr>
          <p:nvPr>
            <p:ph type="pic" idx="1"/>
          </p:nvPr>
        </p:nvSpPr>
        <p:spPr>
          <a:xfrm>
            <a:off x="7536253" y="914400"/>
            <a:ext cx="3280974" cy="4572000"/>
          </a:xfrm>
          <a:prstGeom prst="roundRect">
            <a:avLst>
              <a:gd name="adj" fmla="val 42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85800" y="2971800"/>
            <a:ext cx="6164653" cy="1828800"/>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6/28/2020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5801" y="609600"/>
            <a:ext cx="10131425" cy="1456267"/>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5801" y="2142067"/>
            <a:ext cx="10131425" cy="3649133"/>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589660" y="5870575"/>
            <a:ext cx="1600200"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B61BEF0D-F0BB-DE4B-95CE-6DB70DBA9567}" type="datetimeFigureOut">
              <a:rPr lang="en-US" dirty="0"/>
              <a:pPr/>
              <a:t>6/28/2020</a:t>
            </a:fld>
            <a:endParaRPr lang="en-US" dirty="0"/>
          </a:p>
        </p:txBody>
      </p:sp>
      <p:sp>
        <p:nvSpPr>
          <p:cNvPr id="5" name="Footer Placeholder 4"/>
          <p:cNvSpPr>
            <a:spLocks noGrp="1"/>
          </p:cNvSpPr>
          <p:nvPr>
            <p:ph type="ftr" sz="quarter" idx="3"/>
          </p:nvPr>
        </p:nvSpPr>
        <p:spPr>
          <a:xfrm>
            <a:off x="685800" y="5870575"/>
            <a:ext cx="7827659" cy="3778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US" dirty="0"/>
          </a:p>
        </p:txBody>
      </p:sp>
      <p:sp>
        <p:nvSpPr>
          <p:cNvPr id="6" name="Slide Number Placeholder 5"/>
          <p:cNvSpPr>
            <a:spLocks noGrp="1"/>
          </p:cNvSpPr>
          <p:nvPr>
            <p:ph type="sldNum" sz="quarter" idx="4"/>
          </p:nvPr>
        </p:nvSpPr>
        <p:spPr>
          <a:xfrm>
            <a:off x="10266060" y="5870575"/>
            <a:ext cx="551167"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D57F1E4F-1CFF-5643-939E-217C01CDF56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57" r:id="rId10"/>
    <p:sldLayoutId id="2147483663" r:id="rId11"/>
    <p:sldLayoutId id="2147483664" r:id="rId12"/>
    <p:sldLayoutId id="2147483665" r:id="rId13"/>
    <p:sldLayoutId id="2147483668" r:id="rId14"/>
    <p:sldLayoutId id="2147483667" r:id="rId15"/>
    <p:sldLayoutId id="2147483658" r:id="rId16"/>
    <p:sldLayoutId id="2147483659"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ts val="0"/>
        </a:spcBef>
        <a:spcAft>
          <a:spcPts val="1000"/>
        </a:spcAft>
        <a:buClr>
          <a:schemeClr val="tx1"/>
        </a:buClr>
        <a:buSzPct val="100000"/>
        <a:buFont typeface="Arial"/>
        <a:buChar char="•"/>
        <a:defRPr sz="1800" kern="1200" cap="none">
          <a:solidFill>
            <a:schemeClr val="tx1"/>
          </a:solidFill>
          <a:effectLst/>
          <a:latin typeface="+mn-lt"/>
          <a:ea typeface="+mn-ea"/>
          <a:cs typeface="+mn-cs"/>
        </a:defRPr>
      </a:lvl1pPr>
      <a:lvl2pPr marL="742950" indent="-285750" algn="l" defTabSz="457200" rtl="0" eaLnBrk="1" latinLnBrk="0" hangingPunct="1">
        <a:spcBef>
          <a:spcPts val="0"/>
        </a:spcBef>
        <a:spcAft>
          <a:spcPts val="1000"/>
        </a:spcAft>
        <a:buClr>
          <a:schemeClr val="tx1"/>
        </a:buClr>
        <a:buSzPct val="100000"/>
        <a:buFont typeface="Arial"/>
        <a:buChar char="•"/>
        <a:defRPr sz="1600" kern="1200" cap="none">
          <a:solidFill>
            <a:schemeClr val="tx1"/>
          </a:solidFill>
          <a:effectLst/>
          <a:latin typeface="+mn-lt"/>
          <a:ea typeface="+mn-ea"/>
          <a:cs typeface="+mn-cs"/>
        </a:defRPr>
      </a:lvl2pPr>
      <a:lvl3pPr marL="1200150" indent="-285750" algn="l" defTabSz="457200" rtl="0" eaLnBrk="1" latinLnBrk="0" hangingPunct="1">
        <a:spcBef>
          <a:spcPts val="0"/>
        </a:spcBef>
        <a:spcAft>
          <a:spcPts val="1000"/>
        </a:spcAft>
        <a:buClr>
          <a:schemeClr val="tx1"/>
        </a:buClr>
        <a:buSzPct val="100000"/>
        <a:buFont typeface="Arial"/>
        <a:buChar char="•"/>
        <a:defRPr sz="1400" kern="1200" cap="none">
          <a:solidFill>
            <a:schemeClr val="tx1"/>
          </a:solidFill>
          <a:effectLst/>
          <a:latin typeface="+mn-lt"/>
          <a:ea typeface="+mn-ea"/>
          <a:cs typeface="+mn-cs"/>
        </a:defRPr>
      </a:lvl3pPr>
      <a:lvl4pPr marL="15430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4pPr>
      <a:lvl5pPr marL="20002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5pPr>
      <a:lvl6pPr marL="25146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6pPr>
      <a:lvl7pPr marL="29718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7pPr>
      <a:lvl8pPr marL="34290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8pPr>
      <a:lvl9pPr marL="38862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4B3A82-B12F-45A3-A983-A0D9C2F7658F}"/>
              </a:ext>
            </a:extLst>
          </p:cNvPr>
          <p:cNvSpPr>
            <a:spLocks noGrp="1"/>
          </p:cNvSpPr>
          <p:nvPr>
            <p:ph type="ctrTitle"/>
          </p:nvPr>
        </p:nvSpPr>
        <p:spPr/>
        <p:txBody>
          <a:bodyPr/>
          <a:lstStyle/>
          <a:p>
            <a:r>
              <a:rPr lang="en-US" dirty="0"/>
              <a:t>Leviticus</a:t>
            </a:r>
          </a:p>
        </p:txBody>
      </p:sp>
      <p:sp>
        <p:nvSpPr>
          <p:cNvPr id="3" name="Subtitle 2">
            <a:extLst>
              <a:ext uri="{FF2B5EF4-FFF2-40B4-BE49-F238E27FC236}">
                <a16:creationId xmlns:a16="http://schemas.microsoft.com/office/drawing/2014/main" id="{777FD44C-09D9-441A-93F5-12CE4D026E70}"/>
              </a:ext>
            </a:extLst>
          </p:cNvPr>
          <p:cNvSpPr>
            <a:spLocks noGrp="1"/>
          </p:cNvSpPr>
          <p:nvPr>
            <p:ph type="subTitle" idx="1"/>
          </p:nvPr>
        </p:nvSpPr>
        <p:spPr/>
        <p:txBody>
          <a:bodyPr/>
          <a:lstStyle/>
          <a:p>
            <a:r>
              <a:rPr lang="en-US" dirty="0"/>
              <a:t>Chapter 10</a:t>
            </a:r>
          </a:p>
          <a:p>
            <a:endParaRPr lang="en-US" dirty="0"/>
          </a:p>
        </p:txBody>
      </p:sp>
    </p:spTree>
    <p:extLst>
      <p:ext uri="{BB962C8B-B14F-4D97-AF65-F5344CB8AC3E}">
        <p14:creationId xmlns:p14="http://schemas.microsoft.com/office/powerpoint/2010/main" val="25860932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5E4C79-CCE9-4F83-8030-5D5F063DCD90}"/>
              </a:ext>
            </a:extLst>
          </p:cNvPr>
          <p:cNvSpPr>
            <a:spLocks noGrp="1"/>
          </p:cNvSpPr>
          <p:nvPr>
            <p:ph type="title"/>
          </p:nvPr>
        </p:nvSpPr>
        <p:spPr/>
        <p:txBody>
          <a:bodyPr/>
          <a:lstStyle/>
          <a:p>
            <a:r>
              <a:rPr lang="en-US" dirty="0"/>
              <a:t>Verses 1-2 </a:t>
            </a:r>
          </a:p>
        </p:txBody>
      </p:sp>
      <p:sp>
        <p:nvSpPr>
          <p:cNvPr id="3" name="Content Placeholder 2">
            <a:extLst>
              <a:ext uri="{FF2B5EF4-FFF2-40B4-BE49-F238E27FC236}">
                <a16:creationId xmlns:a16="http://schemas.microsoft.com/office/drawing/2014/main" id="{10738604-C7D8-4F8B-9394-3F5B125BF9CF}"/>
              </a:ext>
            </a:extLst>
          </p:cNvPr>
          <p:cNvSpPr>
            <a:spLocks noGrp="1"/>
          </p:cNvSpPr>
          <p:nvPr>
            <p:ph idx="1"/>
          </p:nvPr>
        </p:nvSpPr>
        <p:spPr/>
        <p:txBody>
          <a:bodyPr/>
          <a:lstStyle/>
          <a:p>
            <a:r>
              <a:rPr lang="en-US" sz="2800" dirty="0"/>
              <a:t>What exactly was the infraction? The original </a:t>
            </a:r>
            <a:r>
              <a:rPr lang="en-US" sz="2800" dirty="0" err="1"/>
              <a:t>hebrew</a:t>
            </a:r>
            <a:r>
              <a:rPr lang="en-US" sz="2800" dirty="0"/>
              <a:t> word for strange is defined in this way:</a:t>
            </a:r>
          </a:p>
          <a:p>
            <a:r>
              <a:rPr lang="en-US" sz="2800" dirty="0"/>
              <a:t>to </a:t>
            </a:r>
            <a:r>
              <a:rPr lang="en-US" sz="2800" i="1" dirty="0"/>
              <a:t>turn</a:t>
            </a:r>
            <a:r>
              <a:rPr lang="en-US" sz="2800" dirty="0"/>
              <a:t> aside (especially for lodging); hence to </a:t>
            </a:r>
            <a:r>
              <a:rPr lang="en-US" sz="2800" i="1" dirty="0"/>
              <a:t>be a foreigner</a:t>
            </a:r>
            <a:r>
              <a:rPr lang="en-US" sz="2800" dirty="0"/>
              <a:t>, </a:t>
            </a:r>
            <a:r>
              <a:rPr lang="en-US" sz="2800" i="1" dirty="0"/>
              <a:t>strange</a:t>
            </a:r>
            <a:r>
              <a:rPr lang="en-US" sz="2800" dirty="0"/>
              <a:t>, </a:t>
            </a:r>
            <a:r>
              <a:rPr lang="en-US" sz="2800" i="1" dirty="0"/>
              <a:t>profane</a:t>
            </a:r>
            <a:r>
              <a:rPr lang="en-US" sz="2800" dirty="0"/>
              <a:t>; specifically (active participle) to </a:t>
            </a:r>
            <a:r>
              <a:rPr lang="en-US" sz="2800" i="1" dirty="0"/>
              <a:t>commit adultery: - </a:t>
            </a:r>
            <a:r>
              <a:rPr lang="en-US" sz="2800" dirty="0"/>
              <a:t>(come from) another (man, place), fanner, go away, (e-) strange (-r, thing, woman).</a:t>
            </a:r>
          </a:p>
          <a:p>
            <a:endParaRPr lang="en-US" dirty="0"/>
          </a:p>
        </p:txBody>
      </p:sp>
    </p:spTree>
    <p:extLst>
      <p:ext uri="{BB962C8B-B14F-4D97-AF65-F5344CB8AC3E}">
        <p14:creationId xmlns:p14="http://schemas.microsoft.com/office/powerpoint/2010/main" val="31931186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1BFAED-4B6B-42F4-8F2B-E155BADEA075}"/>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713C2D69-1D17-483D-BA79-155560DF0731}"/>
              </a:ext>
            </a:extLst>
          </p:cNvPr>
          <p:cNvSpPr>
            <a:spLocks noGrp="1"/>
          </p:cNvSpPr>
          <p:nvPr>
            <p:ph idx="1"/>
          </p:nvPr>
        </p:nvSpPr>
        <p:spPr/>
        <p:txBody>
          <a:bodyPr>
            <a:normAutofit fontScale="92500" lnSpcReduction="20000"/>
          </a:bodyPr>
          <a:lstStyle/>
          <a:p>
            <a:r>
              <a:rPr lang="en-US" sz="2400" dirty="0"/>
              <a:t>The English Standard Version translates the word as Unauthorized fire. In Leviticus 16:12 we are told that they were to take the fire for the incense from the bronze altar. It doesn't say where they got the fire they used on this occasion, but it makes it clear that they did not get it from the bronze altar. They took it from some unconsecrated source. Some have argued that this was only a minor infraction, and that death was too harsh a punishment, but you have to consider the time. This system of sacrifices and offerings had only just started. What kind of a precedent would it have set if God had just let this go? As priests they were in a very solemn and serious position, but what they did meant they weren't paying attention to all of the details, and therefore weren't taking their position as priests as seriously as they were supposed to be. God made sure that future priests knew how seriously He expected them to take this task.</a:t>
            </a:r>
          </a:p>
          <a:p>
            <a:endParaRPr lang="en-US" dirty="0"/>
          </a:p>
        </p:txBody>
      </p:sp>
    </p:spTree>
    <p:extLst>
      <p:ext uri="{BB962C8B-B14F-4D97-AF65-F5344CB8AC3E}">
        <p14:creationId xmlns:p14="http://schemas.microsoft.com/office/powerpoint/2010/main" val="18043074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7F15B6-491B-4B57-B7BD-98A9F50528B1}"/>
              </a:ext>
            </a:extLst>
          </p:cNvPr>
          <p:cNvSpPr>
            <a:spLocks noGrp="1"/>
          </p:cNvSpPr>
          <p:nvPr>
            <p:ph type="title"/>
          </p:nvPr>
        </p:nvSpPr>
        <p:spPr/>
        <p:txBody>
          <a:bodyPr/>
          <a:lstStyle/>
          <a:p>
            <a:r>
              <a:rPr lang="en-US" dirty="0"/>
              <a:t>Verse 3</a:t>
            </a:r>
          </a:p>
        </p:txBody>
      </p:sp>
      <p:sp>
        <p:nvSpPr>
          <p:cNvPr id="3" name="Content Placeholder 2">
            <a:extLst>
              <a:ext uri="{FF2B5EF4-FFF2-40B4-BE49-F238E27FC236}">
                <a16:creationId xmlns:a16="http://schemas.microsoft.com/office/drawing/2014/main" id="{F5B9D570-7C88-4BF7-AB1A-CD1CF29717C9}"/>
              </a:ext>
            </a:extLst>
          </p:cNvPr>
          <p:cNvSpPr>
            <a:spLocks noGrp="1"/>
          </p:cNvSpPr>
          <p:nvPr>
            <p:ph idx="1"/>
          </p:nvPr>
        </p:nvSpPr>
        <p:spPr/>
        <p:txBody>
          <a:bodyPr/>
          <a:lstStyle/>
          <a:p>
            <a:r>
              <a:rPr lang="en-US" sz="3200" dirty="0"/>
              <a:t>Aaron was understandably upset. His sons were suddenly dead. Nevertheless, he understood why God had killed them, and he didn't complain. He knew the seriousness of what </a:t>
            </a:r>
            <a:r>
              <a:rPr lang="en-US" sz="3200" dirty="0" err="1"/>
              <a:t>Nabad</a:t>
            </a:r>
            <a:r>
              <a:rPr lang="en-US" sz="3200" dirty="0"/>
              <a:t> and Abihu had done.</a:t>
            </a:r>
          </a:p>
          <a:p>
            <a:endParaRPr lang="en-US" dirty="0"/>
          </a:p>
        </p:txBody>
      </p:sp>
    </p:spTree>
    <p:extLst>
      <p:ext uri="{BB962C8B-B14F-4D97-AF65-F5344CB8AC3E}">
        <p14:creationId xmlns:p14="http://schemas.microsoft.com/office/powerpoint/2010/main" val="36997102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9A1F4A-1D82-4B92-BD38-8915F4356820}"/>
              </a:ext>
            </a:extLst>
          </p:cNvPr>
          <p:cNvSpPr>
            <a:spLocks noGrp="1"/>
          </p:cNvSpPr>
          <p:nvPr>
            <p:ph type="title"/>
          </p:nvPr>
        </p:nvSpPr>
        <p:spPr/>
        <p:txBody>
          <a:bodyPr/>
          <a:lstStyle/>
          <a:p>
            <a:r>
              <a:rPr lang="en-US" dirty="0"/>
              <a:t>Exodus 19:22</a:t>
            </a:r>
            <a:br>
              <a:rPr lang="en-US" dirty="0"/>
            </a:br>
            <a:endParaRPr lang="en-US" dirty="0"/>
          </a:p>
        </p:txBody>
      </p:sp>
      <p:sp>
        <p:nvSpPr>
          <p:cNvPr id="3" name="Content Placeholder 2">
            <a:extLst>
              <a:ext uri="{FF2B5EF4-FFF2-40B4-BE49-F238E27FC236}">
                <a16:creationId xmlns:a16="http://schemas.microsoft.com/office/drawing/2014/main" id="{91F0AE2A-1301-4E94-8FC3-1A1335AD2C64}"/>
              </a:ext>
            </a:extLst>
          </p:cNvPr>
          <p:cNvSpPr>
            <a:spLocks noGrp="1"/>
          </p:cNvSpPr>
          <p:nvPr>
            <p:ph idx="1"/>
          </p:nvPr>
        </p:nvSpPr>
        <p:spPr/>
        <p:txBody>
          <a:bodyPr/>
          <a:lstStyle/>
          <a:p>
            <a:r>
              <a:rPr lang="en-US" sz="2800" dirty="0"/>
              <a:t>Those who are in priestly positions need to treat God as holy. If they don't treat God as holy then no one else is going to treat God as holy. The attitude of the congregation reflects the attitude of the leadership. If God didn't punish these two priests for their lack of reverence then there would have been a trickle-down effect.</a:t>
            </a:r>
          </a:p>
          <a:p>
            <a:endParaRPr lang="en-US" dirty="0"/>
          </a:p>
        </p:txBody>
      </p:sp>
    </p:spTree>
    <p:extLst>
      <p:ext uri="{BB962C8B-B14F-4D97-AF65-F5344CB8AC3E}">
        <p14:creationId xmlns:p14="http://schemas.microsoft.com/office/powerpoint/2010/main" val="36631568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2A7822-77A2-4C10-B7DC-71FC1AE6002B}"/>
              </a:ext>
            </a:extLst>
          </p:cNvPr>
          <p:cNvSpPr>
            <a:spLocks noGrp="1"/>
          </p:cNvSpPr>
          <p:nvPr>
            <p:ph type="title"/>
          </p:nvPr>
        </p:nvSpPr>
        <p:spPr/>
        <p:txBody>
          <a:bodyPr/>
          <a:lstStyle/>
          <a:p>
            <a:r>
              <a:rPr lang="en-US" dirty="0"/>
              <a:t>Verses 4-7 </a:t>
            </a:r>
          </a:p>
        </p:txBody>
      </p:sp>
      <p:sp>
        <p:nvSpPr>
          <p:cNvPr id="3" name="Content Placeholder 2">
            <a:extLst>
              <a:ext uri="{FF2B5EF4-FFF2-40B4-BE49-F238E27FC236}">
                <a16:creationId xmlns:a16="http://schemas.microsoft.com/office/drawing/2014/main" id="{EC243EEB-2191-4E5B-B8FC-2126F8BAF1B6}"/>
              </a:ext>
            </a:extLst>
          </p:cNvPr>
          <p:cNvSpPr>
            <a:spLocks noGrp="1"/>
          </p:cNvSpPr>
          <p:nvPr>
            <p:ph idx="1"/>
          </p:nvPr>
        </p:nvSpPr>
        <p:spPr/>
        <p:txBody>
          <a:bodyPr>
            <a:noAutofit/>
          </a:bodyPr>
          <a:lstStyle/>
          <a:p>
            <a:r>
              <a:rPr lang="en-US" sz="2400" dirty="0"/>
              <a:t>Moses called a couple of Aaron's cousins to carry away the bodies of Nadab and Abihu, but warned Aaron and his other two sons, Eleazar and </a:t>
            </a:r>
            <a:r>
              <a:rPr lang="en-US" sz="2400" dirty="0" err="1"/>
              <a:t>Ithamar</a:t>
            </a:r>
            <a:r>
              <a:rPr lang="en-US" sz="2400" dirty="0"/>
              <a:t>, not to show any outward mourning for them. They could mourn, but they weren't to uncover their heads, tear their clothes, or do any of the other outward signs of mourning that people commonly did during those times. Moses assured them that Nadab and Abihu would be mourned and given a proper </a:t>
            </a:r>
            <a:r>
              <a:rPr lang="en-US" sz="2400" dirty="0" err="1"/>
              <a:t>buriel</a:t>
            </a:r>
            <a:r>
              <a:rPr lang="en-US" sz="2400" dirty="0"/>
              <a:t>. Aaron, Eleazar, and </a:t>
            </a:r>
            <a:r>
              <a:rPr lang="en-US" sz="2400" dirty="0" err="1"/>
              <a:t>Ithamar</a:t>
            </a:r>
            <a:r>
              <a:rPr lang="en-US" sz="2400" dirty="0"/>
              <a:t> weren't allowed to leave the courtyard of the tabernacle yet, though, because they were still in the 7-day consecration period. Leaving at this point would have meant death for all of them.</a:t>
            </a:r>
          </a:p>
        </p:txBody>
      </p:sp>
    </p:spTree>
    <p:extLst>
      <p:ext uri="{BB962C8B-B14F-4D97-AF65-F5344CB8AC3E}">
        <p14:creationId xmlns:p14="http://schemas.microsoft.com/office/powerpoint/2010/main" val="16369806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5999B8-3E06-4915-A2A8-5AD4EA296D5D}"/>
              </a:ext>
            </a:extLst>
          </p:cNvPr>
          <p:cNvSpPr>
            <a:spLocks noGrp="1"/>
          </p:cNvSpPr>
          <p:nvPr>
            <p:ph type="title"/>
          </p:nvPr>
        </p:nvSpPr>
        <p:spPr/>
        <p:txBody>
          <a:bodyPr/>
          <a:lstStyle/>
          <a:p>
            <a:r>
              <a:rPr lang="en-US" dirty="0"/>
              <a:t>Verses 8-11 </a:t>
            </a:r>
          </a:p>
        </p:txBody>
      </p:sp>
      <p:sp>
        <p:nvSpPr>
          <p:cNvPr id="3" name="Content Placeholder 2">
            <a:extLst>
              <a:ext uri="{FF2B5EF4-FFF2-40B4-BE49-F238E27FC236}">
                <a16:creationId xmlns:a16="http://schemas.microsoft.com/office/drawing/2014/main" id="{6A6B73E7-E214-4AB3-854E-89528A48B52A}"/>
              </a:ext>
            </a:extLst>
          </p:cNvPr>
          <p:cNvSpPr>
            <a:spLocks noGrp="1"/>
          </p:cNvSpPr>
          <p:nvPr>
            <p:ph idx="1"/>
          </p:nvPr>
        </p:nvSpPr>
        <p:spPr/>
        <p:txBody>
          <a:bodyPr/>
          <a:lstStyle/>
          <a:p>
            <a:r>
              <a:rPr lang="en-US" sz="2400" dirty="0"/>
              <a:t>This command not to drink alcohol before performing their priestly duties most likely did not come out of nowhere. Most commentators believe the reason Nadab and Abihu failed to show the reverence they should have is because they were drunk when they burned the incense. God, therefore, made that a law from that day forward. Coming to the tabernacle in a drunken state would mean death. God insisted they show a clear distinction between what was holy and what was profane, and between what was clean and unclean.</a:t>
            </a:r>
          </a:p>
          <a:p>
            <a:endParaRPr lang="en-US" dirty="0"/>
          </a:p>
        </p:txBody>
      </p:sp>
    </p:spTree>
    <p:extLst>
      <p:ext uri="{BB962C8B-B14F-4D97-AF65-F5344CB8AC3E}">
        <p14:creationId xmlns:p14="http://schemas.microsoft.com/office/powerpoint/2010/main" val="7257212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826AA7-09CD-4ED4-928E-C7022D831885}"/>
              </a:ext>
            </a:extLst>
          </p:cNvPr>
          <p:cNvSpPr>
            <a:spLocks noGrp="1"/>
          </p:cNvSpPr>
          <p:nvPr>
            <p:ph type="title"/>
          </p:nvPr>
        </p:nvSpPr>
        <p:spPr/>
        <p:txBody>
          <a:bodyPr/>
          <a:lstStyle/>
          <a:p>
            <a:r>
              <a:rPr lang="en-US" dirty="0"/>
              <a:t>Verses 12-15 </a:t>
            </a:r>
          </a:p>
        </p:txBody>
      </p:sp>
      <p:sp>
        <p:nvSpPr>
          <p:cNvPr id="3" name="Content Placeholder 2">
            <a:extLst>
              <a:ext uri="{FF2B5EF4-FFF2-40B4-BE49-F238E27FC236}">
                <a16:creationId xmlns:a16="http://schemas.microsoft.com/office/drawing/2014/main" id="{0D2EF6B0-5565-4F8C-9D6A-58D6A18260F4}"/>
              </a:ext>
            </a:extLst>
          </p:cNvPr>
          <p:cNvSpPr>
            <a:spLocks noGrp="1"/>
          </p:cNvSpPr>
          <p:nvPr>
            <p:ph idx="1"/>
          </p:nvPr>
        </p:nvSpPr>
        <p:spPr/>
        <p:txBody>
          <a:bodyPr/>
          <a:lstStyle/>
          <a:p>
            <a:r>
              <a:rPr lang="en-US" sz="3200" dirty="0"/>
              <a:t>The meat from the peace offering that went to the priest could be shared with the priest's whole family, sons and daughters. They had to eat it in a clean place.</a:t>
            </a:r>
          </a:p>
          <a:p>
            <a:endParaRPr lang="en-US" dirty="0"/>
          </a:p>
        </p:txBody>
      </p:sp>
    </p:spTree>
    <p:extLst>
      <p:ext uri="{BB962C8B-B14F-4D97-AF65-F5344CB8AC3E}">
        <p14:creationId xmlns:p14="http://schemas.microsoft.com/office/powerpoint/2010/main" val="40303681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483103-1D80-4364-A4DD-0DEC9D29CD67}"/>
              </a:ext>
            </a:extLst>
          </p:cNvPr>
          <p:cNvSpPr>
            <a:spLocks noGrp="1"/>
          </p:cNvSpPr>
          <p:nvPr>
            <p:ph type="title"/>
          </p:nvPr>
        </p:nvSpPr>
        <p:spPr/>
        <p:txBody>
          <a:bodyPr/>
          <a:lstStyle/>
          <a:p>
            <a:r>
              <a:rPr lang="en-US" dirty="0"/>
              <a:t>Verses 16-20 </a:t>
            </a:r>
          </a:p>
        </p:txBody>
      </p:sp>
      <p:sp>
        <p:nvSpPr>
          <p:cNvPr id="3" name="Content Placeholder 2">
            <a:extLst>
              <a:ext uri="{FF2B5EF4-FFF2-40B4-BE49-F238E27FC236}">
                <a16:creationId xmlns:a16="http://schemas.microsoft.com/office/drawing/2014/main" id="{D0271809-40B8-4D23-98C1-5A0F65762431}"/>
              </a:ext>
            </a:extLst>
          </p:cNvPr>
          <p:cNvSpPr>
            <a:spLocks noGrp="1"/>
          </p:cNvSpPr>
          <p:nvPr>
            <p:ph idx="1"/>
          </p:nvPr>
        </p:nvSpPr>
        <p:spPr/>
        <p:txBody>
          <a:bodyPr>
            <a:normAutofit fontScale="92500" lnSpcReduction="10000"/>
          </a:bodyPr>
          <a:lstStyle/>
          <a:p>
            <a:r>
              <a:rPr lang="en-US" sz="2000" dirty="0"/>
              <a:t>In chapter 6:26 God had commanded that the priests were to eat the sin offering they made for the people. On this occasion, the goat of the sin offering that they had made for the elders of Israel had gone uneaten, and had instead been burned up on the altar. Moses became angry because yet another of God's commands had been ignored after two priests had already died earlier that day. He didn't yell at Aaron, however, but at Eleazar and </a:t>
            </a:r>
            <a:r>
              <a:rPr lang="en-US" sz="2000" dirty="0" err="1"/>
              <a:t>Ithamar</a:t>
            </a:r>
            <a:r>
              <a:rPr lang="en-US" sz="2000" dirty="0"/>
              <a:t>. Aaron spoke to Moses, however, and said that the sin offering had been burned by his decision. After the loss of his sons he didn't feel as though he could eat the sin offering. The reasoning is that in his state of mourning he knew he couldn't have eaten the sin offering in a state that was acceptable to God. He felt it was better to not eat the sin offering at all rather than eat it in his current state of mind. Was Aaron right? No. He should have followed God's commands as given. However, unlike Nadab and Abihu, this didn't constitute a lack of reverence on his part, or on the part of Eleazar or </a:t>
            </a:r>
            <a:r>
              <a:rPr lang="en-US" sz="2000" dirty="0" err="1"/>
              <a:t>Ithamar</a:t>
            </a:r>
            <a:r>
              <a:rPr lang="en-US" sz="2000" dirty="0"/>
              <a:t>. They did the wrong thing for the right reason, and that is why God's wrath didn't fall on them. Moses therefore let the matter go.</a:t>
            </a:r>
          </a:p>
          <a:p>
            <a:endParaRPr lang="en-US" dirty="0"/>
          </a:p>
        </p:txBody>
      </p:sp>
    </p:spTree>
    <p:extLst>
      <p:ext uri="{BB962C8B-B14F-4D97-AF65-F5344CB8AC3E}">
        <p14:creationId xmlns:p14="http://schemas.microsoft.com/office/powerpoint/2010/main" val="400447341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elestial">
  <a:themeElements>
    <a:clrScheme name="Celestial">
      <a:dk1>
        <a:sysClr val="windowText" lastClr="000000"/>
      </a:dk1>
      <a:lt1>
        <a:sysClr val="window" lastClr="FFFFFF"/>
      </a:lt1>
      <a:dk2>
        <a:srgbClr val="18276C"/>
      </a:dk2>
      <a:lt2>
        <a:srgbClr val="EBEBEB"/>
      </a:lt2>
      <a:accent1>
        <a:srgbClr val="AC3EC1"/>
      </a:accent1>
      <a:accent2>
        <a:srgbClr val="477BD1"/>
      </a:accent2>
      <a:accent3>
        <a:srgbClr val="46B298"/>
      </a:accent3>
      <a:accent4>
        <a:srgbClr val="90BA4C"/>
      </a:accent4>
      <a:accent5>
        <a:srgbClr val="DD9D31"/>
      </a:accent5>
      <a:accent6>
        <a:srgbClr val="E25247"/>
      </a:accent6>
      <a:hlink>
        <a:srgbClr val="C573D2"/>
      </a:hlink>
      <a:folHlink>
        <a:srgbClr val="CCAEE8"/>
      </a:folHlink>
    </a:clrScheme>
    <a:fontScheme name="Celestial">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elestial">
      <a:fillStyleLst>
        <a:solidFill>
          <a:schemeClr val="phClr"/>
        </a:solidFill>
        <a:gradFill rotWithShape="1">
          <a:gsLst>
            <a:gs pos="0">
              <a:schemeClr val="phClr">
                <a:tint val="70000"/>
                <a:lumMod val="110000"/>
              </a:schemeClr>
            </a:gs>
            <a:gs pos="100000">
              <a:schemeClr val="phClr">
                <a:tint val="82000"/>
                <a:alpha val="74000"/>
              </a:schemeClr>
            </a:gs>
          </a:gsLst>
          <a:lin ang="5400000" scaled="0"/>
        </a:gradFill>
        <a:gradFill rotWithShape="1">
          <a:gsLst>
            <a:gs pos="0">
              <a:schemeClr val="phClr">
                <a:tint val="98000"/>
                <a:lumMod val="100000"/>
              </a:schemeClr>
            </a:gs>
            <a:gs pos="100000">
              <a:schemeClr val="phClr">
                <a:shade val="88000"/>
                <a:lumMod val="88000"/>
              </a:schemeClr>
            </a:gs>
          </a:gsLst>
          <a:lin ang="5400000" scaled="1"/>
        </a:gradFill>
      </a:fillStyleLst>
      <a:lnStyleLst>
        <a:ln w="9525"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65000"/>
              </a:srgbClr>
            </a:outerShdw>
          </a:effectLst>
          <a:scene3d>
            <a:camera prst="orthographicFront">
              <a:rot lat="0" lon="0" rev="0"/>
            </a:camera>
            <a:lightRig rig="threePt" dir="tl">
              <a:rot lat="0" lon="0" rev="1200000"/>
            </a:lightRig>
          </a:scene3d>
          <a:sp3d>
            <a:bevelT w="38100" h="12700"/>
          </a:sp3d>
        </a:effectStyle>
      </a:effectStyleLst>
      <a:bgFillStyleLst>
        <a:solidFill>
          <a:schemeClr val="phClr"/>
        </a:solidFill>
        <a:gradFill rotWithShape="1">
          <a:gsLst>
            <a:gs pos="0">
              <a:schemeClr val="phClr">
                <a:tint val="90000"/>
                <a:shade val="96000"/>
                <a:hueMod val="100000"/>
                <a:satMod val="180000"/>
                <a:lumMod val="110000"/>
              </a:schemeClr>
            </a:gs>
            <a:gs pos="100000">
              <a:schemeClr val="phClr">
                <a:shade val="96000"/>
                <a:satMod val="160000"/>
                <a:lumMod val="100000"/>
              </a:schemeClr>
            </a:gs>
          </a:gsLst>
          <a:lin ang="4740000" scaled="1"/>
        </a:gradFill>
        <a:blipFill>
          <a:blip xmlns:r="http://schemas.openxmlformats.org/officeDocument/2006/relationships" r:embed="rId1"/>
          <a:stretch/>
        </a:blipFill>
      </a:bgFillStyleLst>
    </a:fmtScheme>
  </a:themeElements>
  <a:objectDefaults/>
  <a:extraClrSchemeLst/>
  <a:extLst>
    <a:ext uri="{05A4C25C-085E-4340-85A3-A5531E510DB2}">
      <thm15:themeFamily xmlns:thm15="http://schemas.microsoft.com/office/thememl/2012/main" name="Celestial" id="{C4BB2A3D-0E93-4C5F-B0D2-9D3FCE089CC5}" vid="{42E5908D-19A2-46FD-89FA-638B126129EF}"/>
    </a:ext>
  </a:extLst>
</a:theme>
</file>

<file path=docProps/app.xml><?xml version="1.0" encoding="utf-8"?>
<Properties xmlns="http://schemas.openxmlformats.org/officeDocument/2006/extended-properties" xmlns:vt="http://schemas.openxmlformats.org/officeDocument/2006/docPropsVTypes">
  <Template>TM03457452[[fn=Celestial]]</Template>
  <TotalTime>7</TotalTime>
  <Words>890</Words>
  <Application>Microsoft Office PowerPoint</Application>
  <PresentationFormat>Widescreen</PresentationFormat>
  <Paragraphs>18</Paragraphs>
  <Slides>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Arial</vt:lpstr>
      <vt:lpstr>Calibri</vt:lpstr>
      <vt:lpstr>Calibri Light</vt:lpstr>
      <vt:lpstr>Celestial</vt:lpstr>
      <vt:lpstr>Leviticus</vt:lpstr>
      <vt:lpstr>Verses 1-2 </vt:lpstr>
      <vt:lpstr>PowerPoint Presentation</vt:lpstr>
      <vt:lpstr>Verse 3</vt:lpstr>
      <vt:lpstr>Exodus 19:22 </vt:lpstr>
      <vt:lpstr>Verses 4-7 </vt:lpstr>
      <vt:lpstr>Verses 8-11 </vt:lpstr>
      <vt:lpstr>Verses 12-15 </vt:lpstr>
      <vt:lpstr>Verses 16-20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Leviticus</dc:title>
  <dc:creator>Bryan Jones</dc:creator>
  <cp:lastModifiedBy>Bryan Jones</cp:lastModifiedBy>
  <cp:revision>1</cp:revision>
  <dcterms:created xsi:type="dcterms:W3CDTF">2020-06-28T16:59:05Z</dcterms:created>
  <dcterms:modified xsi:type="dcterms:W3CDTF">2020-06-28T17:06:09Z</dcterms:modified>
</cp:coreProperties>
</file>