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5" autoAdjust="0"/>
    <p:restoredTop sz="94660"/>
  </p:normalViewPr>
  <p:slideViewPr>
    <p:cSldViewPr snapToGrid="0">
      <p:cViewPr varScale="1">
        <p:scale>
          <a:sx n="78" d="100"/>
          <a:sy n="78" d="100"/>
        </p:scale>
        <p:origin x="3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7/26/2020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F61A-176A-4605-906F-E172DD01189E}"/>
              </a:ext>
            </a:extLst>
          </p:cNvPr>
          <p:cNvSpPr>
            <a:spLocks noGrp="1"/>
          </p:cNvSpPr>
          <p:nvPr>
            <p:ph type="ctrTitle"/>
          </p:nvPr>
        </p:nvSpPr>
        <p:spPr/>
        <p:txBody>
          <a:bodyPr/>
          <a:lstStyle/>
          <a:p>
            <a:r>
              <a:rPr lang="en-US" sz="4800" dirty="0">
                <a:effectLst/>
                <a:latin typeface="Times New Roman" panose="02020603050405020304" pitchFamily="18" charset="0"/>
                <a:ea typeface="SimSun" panose="02010600030101010101" pitchFamily="2" charset="-122"/>
                <a:cs typeface="Arial" panose="020B0604020202020204" pitchFamily="34" charset="0"/>
              </a:rPr>
              <a:t>Leviticus</a:t>
            </a:r>
            <a:endParaRPr lang="en-US" dirty="0"/>
          </a:p>
        </p:txBody>
      </p:sp>
      <p:sp>
        <p:nvSpPr>
          <p:cNvPr id="3" name="Subtitle 2">
            <a:extLst>
              <a:ext uri="{FF2B5EF4-FFF2-40B4-BE49-F238E27FC236}">
                <a16:creationId xmlns:a16="http://schemas.microsoft.com/office/drawing/2014/main" id="{C7B32877-0600-46CA-B7AF-AF517620069A}"/>
              </a:ext>
            </a:extLst>
          </p:cNvPr>
          <p:cNvSpPr>
            <a:spLocks noGrp="1"/>
          </p:cNvSpPr>
          <p:nvPr>
            <p:ph type="subTitle" idx="1"/>
          </p:nvPr>
        </p:nvSpPr>
        <p:spPr/>
        <p:txBody>
          <a:bodyPr/>
          <a:lstStyle/>
          <a:p>
            <a:r>
              <a:rPr lang="en-US" sz="1800" dirty="0">
                <a:effectLst/>
                <a:latin typeface="Times New Roman" panose="02020603050405020304" pitchFamily="18" charset="0"/>
                <a:ea typeface="SimSun" panose="02010600030101010101" pitchFamily="2" charset="-122"/>
                <a:cs typeface="Arial" panose="020B0604020202020204" pitchFamily="34" charset="0"/>
              </a:rPr>
              <a:t>Chapter 12</a:t>
            </a:r>
            <a:endParaRPr lang="en-US" dirty="0"/>
          </a:p>
        </p:txBody>
      </p:sp>
    </p:spTree>
    <p:extLst>
      <p:ext uri="{BB962C8B-B14F-4D97-AF65-F5344CB8AC3E}">
        <p14:creationId xmlns:p14="http://schemas.microsoft.com/office/powerpoint/2010/main" val="128347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CBA88-1A93-446A-8E6A-3990C6BD539D}"/>
              </a:ext>
            </a:extLst>
          </p:cNvPr>
          <p:cNvSpPr>
            <a:spLocks noGrp="1"/>
          </p:cNvSpPr>
          <p:nvPr>
            <p:ph type="title"/>
          </p:nvPr>
        </p:nvSpPr>
        <p:spPr/>
        <p:txBody>
          <a:bodyPr/>
          <a:lstStyle/>
          <a:p>
            <a:r>
              <a:rPr lang="en-US" dirty="0"/>
              <a:t>Luke 2:21-24</a:t>
            </a:r>
          </a:p>
        </p:txBody>
      </p:sp>
      <p:sp>
        <p:nvSpPr>
          <p:cNvPr id="3" name="Content Placeholder 2">
            <a:extLst>
              <a:ext uri="{FF2B5EF4-FFF2-40B4-BE49-F238E27FC236}">
                <a16:creationId xmlns:a16="http://schemas.microsoft.com/office/drawing/2014/main" id="{50953352-64BD-4B8C-84D4-25FF7F5224C6}"/>
              </a:ext>
            </a:extLst>
          </p:cNvPr>
          <p:cNvSpPr>
            <a:spLocks noGrp="1"/>
          </p:cNvSpPr>
          <p:nvPr>
            <p:ph idx="1"/>
          </p:nvPr>
        </p:nvSpPr>
        <p:spPr/>
        <p:txBody>
          <a:bodyPr>
            <a:normAutofit fontScale="92500"/>
          </a:bodyPr>
          <a:lstStyle/>
          <a:p>
            <a:r>
              <a:rPr lang="en-US" sz="2800" dirty="0"/>
              <a:t>Here we see Mary and Joseph following all of these laws when Jesus was born. They had him circumcised on the eighth day, just as God commanded both Abraham and Moses. Mary waited until the end of the purification period, and when it was over, they brought their sacrifice to the tabernacle. In their case, because they were a very poor couple, they brought two turtledoves rather than a lamb and a turtledove. And because Jesus was their first born, they also obeyed the law in regards to the first born, as seen in Exodus 13:2. </a:t>
            </a:r>
            <a:endParaRPr lang="en-US" sz="1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sz="2800" dirty="0"/>
          </a:p>
        </p:txBody>
      </p:sp>
    </p:spTree>
    <p:extLst>
      <p:ext uri="{BB962C8B-B14F-4D97-AF65-F5344CB8AC3E}">
        <p14:creationId xmlns:p14="http://schemas.microsoft.com/office/powerpoint/2010/main" val="87748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E8F24-2FD9-4B31-99A5-B5A68F8558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52B8DB-F10D-4B77-9684-A42691516987}"/>
              </a:ext>
            </a:extLst>
          </p:cNvPr>
          <p:cNvSpPr>
            <a:spLocks noGrp="1"/>
          </p:cNvSpPr>
          <p:nvPr>
            <p:ph idx="1"/>
          </p:nvPr>
        </p:nvSpPr>
        <p:spPr/>
        <p:txBody>
          <a:bodyPr/>
          <a:lstStyle/>
          <a:p>
            <a:r>
              <a:rPr lang="en-US" sz="2800" dirty="0"/>
              <a:t>They brought Jesus to the tabernacle and consecrated Him, just as they were supposed to.</a:t>
            </a:r>
          </a:p>
          <a:p>
            <a:r>
              <a:rPr lang="en-US" sz="2800" dirty="0"/>
              <a:t>It should be said that the sin offering made here didn't have the same meaning as it did for other children. Jesus didn't have a sin nature, and therefore the sin offering didn't indicate that. But the law still stated that Mary and Joseph needed to make the offering. It would have been sinful for them to ignore the law.</a:t>
            </a:r>
          </a:p>
          <a:p>
            <a:endParaRPr lang="en-US" dirty="0"/>
          </a:p>
        </p:txBody>
      </p:sp>
    </p:spTree>
    <p:extLst>
      <p:ext uri="{BB962C8B-B14F-4D97-AF65-F5344CB8AC3E}">
        <p14:creationId xmlns:p14="http://schemas.microsoft.com/office/powerpoint/2010/main" val="2356814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074D-86BA-4B7F-A928-0E3D943771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19F12F3-3547-43E4-A87D-B8752FC65EF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6280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C88D-64A8-43BD-9CB1-43B608F868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742F05-B967-41A5-9FB8-09D2AE3DF2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32763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70E4-F226-4396-B962-CE53FE1BF4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44F0DF-F1C3-459E-8700-0BF9D4CFA3E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206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F6C1-DAB0-4C1D-A246-4120507F83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FDC915-601D-499D-BA9B-7E1903F4212E}"/>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The laws of cleanliness continue in this chapter. </a:t>
            </a:r>
            <a:r>
              <a:rPr lang="en-US" sz="3200" dirty="0">
                <a:latin typeface="Times New Roman" panose="02020603050405020304" pitchFamily="18" charset="0"/>
                <a:ea typeface="SimSun" panose="02010600030101010101" pitchFamily="2" charset="-122"/>
                <a:cs typeface="Arial" panose="020B0604020202020204" pitchFamily="34" charset="0"/>
              </a:rPr>
              <a:t>Specifically, the laws pertaining to child birth.</a:t>
            </a:r>
            <a:endParaRPr lang="en-US" sz="3200" dirty="0"/>
          </a:p>
        </p:txBody>
      </p:sp>
    </p:spTree>
    <p:extLst>
      <p:ext uri="{BB962C8B-B14F-4D97-AF65-F5344CB8AC3E}">
        <p14:creationId xmlns:p14="http://schemas.microsoft.com/office/powerpoint/2010/main" val="168100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BC56-9ADB-48C7-A980-A0EB594B0A9C}"/>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1-4 </a:t>
            </a:r>
            <a:endParaRPr lang="en-US" dirty="0"/>
          </a:p>
        </p:txBody>
      </p:sp>
      <p:sp>
        <p:nvSpPr>
          <p:cNvPr id="3" name="Content Placeholder 2">
            <a:extLst>
              <a:ext uri="{FF2B5EF4-FFF2-40B4-BE49-F238E27FC236}">
                <a16:creationId xmlns:a16="http://schemas.microsoft.com/office/drawing/2014/main" id="{BCFDCDA8-BFE4-420D-BDF7-804C524D58BF}"/>
              </a:ext>
            </a:extLst>
          </p:cNvPr>
          <p:cNvSpPr>
            <a:spLocks noGrp="1"/>
          </p:cNvSpPr>
          <p:nvPr>
            <p:ph idx="1"/>
          </p:nvPr>
        </p:nvSpPr>
        <p:spPr/>
        <p:txBody>
          <a:bodyPr>
            <a:normAutofit/>
          </a:bodyPr>
          <a:lstStyle/>
          <a:p>
            <a:r>
              <a:rPr lang="en-US" sz="2400" dirty="0">
                <a:effectLst/>
                <a:latin typeface="Times New Roman" panose="02020603050405020304" pitchFamily="18" charset="0"/>
                <a:ea typeface="SimSun" panose="02010600030101010101" pitchFamily="2" charset="-122"/>
                <a:cs typeface="Arial" panose="020B0604020202020204" pitchFamily="34" charset="0"/>
              </a:rPr>
              <a:t>When a woman gave birth to a boy, she was considered unclean for seven days. But after the seven days of her uncleanness she was also supposed to “remain in the blood of her purification” for another 33 days, which meant a 40-day period. It is important to note, however, than the regulations regarding the blood of her purification only seem to have pertained to sacred things. She was commanded to keep away from any consecrated thing, and she was commanded to keep away from the tabernacle, but she wasn't commanded to keep away from everyone and everything. She could still be around anyone who wasn't a priest, and she could be present for her son's circumcision. </a:t>
            </a:r>
            <a:endParaRPr lang="en-US" sz="2400" dirty="0"/>
          </a:p>
        </p:txBody>
      </p:sp>
    </p:spTree>
    <p:extLst>
      <p:ext uri="{BB962C8B-B14F-4D97-AF65-F5344CB8AC3E}">
        <p14:creationId xmlns:p14="http://schemas.microsoft.com/office/powerpoint/2010/main" val="914247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695E-17DF-4B53-B292-AC6902E8BE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409B9B-3998-411F-BF7E-D0F09283AF88}"/>
              </a:ext>
            </a:extLst>
          </p:cNvPr>
          <p:cNvSpPr>
            <a:spLocks noGrp="1"/>
          </p:cNvSpPr>
          <p:nvPr>
            <p:ph idx="1"/>
          </p:nvPr>
        </p:nvSpPr>
        <p:spPr/>
        <p:txBody>
          <a:bodyPr>
            <a:normAutofit fontScale="92500"/>
          </a:bodyPr>
          <a:lstStyle/>
          <a:p>
            <a:pPr marL="0" marR="0">
              <a:spcBef>
                <a:spcPts val="0"/>
              </a:spcBef>
              <a:spcAft>
                <a:spcPts val="0"/>
              </a:spcAft>
            </a:pPr>
            <a:r>
              <a:rPr lang="en-US" sz="4400" kern="150" dirty="0">
                <a:effectLst/>
                <a:latin typeface="Times New Roman" panose="02020603050405020304" pitchFamily="18" charset="0"/>
                <a:ea typeface="SimSun" panose="02010600030101010101" pitchFamily="2" charset="-122"/>
                <a:cs typeface="Arial" panose="020B0604020202020204" pitchFamily="34" charset="0"/>
              </a:rPr>
              <a:t>The comparison between this and the laws of menstruation (Chapter 15: 19-24) shows that the uncleanness is on account of the blood that is discharged during child birth rather than having anything to do with the child.</a:t>
            </a:r>
          </a:p>
          <a:p>
            <a:endParaRPr lang="en-US" dirty="0"/>
          </a:p>
        </p:txBody>
      </p:sp>
    </p:spTree>
    <p:extLst>
      <p:ext uri="{BB962C8B-B14F-4D97-AF65-F5344CB8AC3E}">
        <p14:creationId xmlns:p14="http://schemas.microsoft.com/office/powerpoint/2010/main" val="374450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EC8AB-C02B-4C15-A340-DE678AA662AD}"/>
              </a:ext>
            </a:extLst>
          </p:cNvPr>
          <p:cNvSpPr>
            <a:spLocks noGrp="1"/>
          </p:cNvSpPr>
          <p:nvPr>
            <p:ph type="title"/>
          </p:nvPr>
        </p:nvSpPr>
        <p:spPr/>
        <p:txBody>
          <a:bodyPr/>
          <a:lstStyle/>
          <a:p>
            <a:pPr marL="0" marR="0">
              <a:spcBef>
                <a:spcPts val="0"/>
              </a:spcBef>
              <a:spcAft>
                <a:spcPts val="0"/>
              </a:spcAft>
            </a:pPr>
            <a:r>
              <a:rPr lang="en-US" sz="3600" kern="150" dirty="0">
                <a:effectLst/>
                <a:latin typeface="Times New Roman" panose="02020603050405020304" pitchFamily="18" charset="0"/>
                <a:ea typeface="SimSun" panose="02010600030101010101" pitchFamily="2" charset="-122"/>
                <a:cs typeface="Arial" panose="020B0604020202020204" pitchFamily="34" charset="0"/>
              </a:rPr>
              <a:t>Genesis 17: 9-14</a:t>
            </a:r>
            <a:br>
              <a:rPr lang="en-US" sz="3600" kern="150" dirty="0">
                <a:effectLst/>
                <a:latin typeface="Times New Roman" panose="02020603050405020304" pitchFamily="18" charset="0"/>
                <a:ea typeface="SimSun" panose="02010600030101010101" pitchFamily="2" charset="-122"/>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92B3D18-7DC6-4323-954D-6283600E86C9}"/>
              </a:ext>
            </a:extLst>
          </p:cNvPr>
          <p:cNvSpPr>
            <a:spLocks noGrp="1"/>
          </p:cNvSpPr>
          <p:nvPr>
            <p:ph idx="1"/>
          </p:nvPr>
        </p:nvSpPr>
        <p:spPr/>
        <p:txBody>
          <a:bodyPr/>
          <a:lstStyle/>
          <a:p>
            <a:pPr marL="0" marR="0">
              <a:spcBef>
                <a:spcPts val="0"/>
              </a:spcBef>
              <a:spcAft>
                <a:spcPts val="0"/>
              </a:spcAft>
            </a:pPr>
            <a:r>
              <a:rPr lang="en-US" sz="3600" kern="150" dirty="0">
                <a:effectLst/>
                <a:latin typeface="Times New Roman" panose="02020603050405020304" pitchFamily="18" charset="0"/>
                <a:ea typeface="SimSun" panose="02010600030101010101" pitchFamily="2" charset="-122"/>
                <a:cs typeface="Arial" panose="020B0604020202020204" pitchFamily="34" charset="0"/>
              </a:rPr>
              <a:t>Abraham was told to circumcise all of the males in his household. New born boys were to be circumcised when they were eight days old. Now we see this part of the covenant becoming a part of the law that God is giving to Israel through Moses.</a:t>
            </a:r>
          </a:p>
          <a:p>
            <a:endParaRPr lang="en-US" dirty="0"/>
          </a:p>
        </p:txBody>
      </p:sp>
    </p:spTree>
    <p:extLst>
      <p:ext uri="{BB962C8B-B14F-4D97-AF65-F5344CB8AC3E}">
        <p14:creationId xmlns:p14="http://schemas.microsoft.com/office/powerpoint/2010/main" val="344366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67A92-A4D3-4C78-9C5E-3708D4DA6481}"/>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 5 </a:t>
            </a:r>
            <a:endParaRPr lang="en-US" dirty="0"/>
          </a:p>
        </p:txBody>
      </p:sp>
      <p:sp>
        <p:nvSpPr>
          <p:cNvPr id="3" name="Content Placeholder 2">
            <a:extLst>
              <a:ext uri="{FF2B5EF4-FFF2-40B4-BE49-F238E27FC236}">
                <a16:creationId xmlns:a16="http://schemas.microsoft.com/office/drawing/2014/main" id="{3CA06FC0-BE11-4940-B2AB-0BB31762CB04}"/>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 purification period was twice as long for a girl than it was for a boy, a total 80 days rather than 40. It isn't entirely clear in the passage why this was so, and all attempts to provide an explanation are really nothing more than speculation. What we can know is that the reason is not due to any kind of inequality between men and women. God has always treated men and women as equals, though with different parts to play in His design.</a:t>
            </a:r>
            <a:endParaRPr lang="en-US" dirty="0"/>
          </a:p>
        </p:txBody>
      </p:sp>
    </p:spTree>
    <p:extLst>
      <p:ext uri="{BB962C8B-B14F-4D97-AF65-F5344CB8AC3E}">
        <p14:creationId xmlns:p14="http://schemas.microsoft.com/office/powerpoint/2010/main" val="203608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814AC-7D7B-4779-9D69-ED7A8EB9EE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EE7B9D-D4F2-4293-8230-989F6A1C86DA}"/>
              </a:ext>
            </a:extLst>
          </p:cNvPr>
          <p:cNvSpPr>
            <a:spLocks noGrp="1"/>
          </p:cNvSpPr>
          <p:nvPr>
            <p:ph idx="1"/>
          </p:nvPr>
        </p:nvSpPr>
        <p:spPr/>
        <p:txBody>
          <a:bodyPr>
            <a:normAutofit fontScale="92500" lnSpcReduction="10000"/>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There are some who would take this and make accusations of sexism. But there really is nothing here to indicate that was to be interpreted as women being inferior in any way. While the purification period is longer for a girl than a boy, when it comes to sacrifice at the end of it, that is the same for both the boy and the girl.</a:t>
            </a:r>
          </a:p>
          <a:p>
            <a:endParaRPr lang="en-US" dirty="0"/>
          </a:p>
        </p:txBody>
      </p:sp>
    </p:spTree>
    <p:extLst>
      <p:ext uri="{BB962C8B-B14F-4D97-AF65-F5344CB8AC3E}">
        <p14:creationId xmlns:p14="http://schemas.microsoft.com/office/powerpoint/2010/main" val="37230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F404-DF02-4FBE-BA7E-0B982C041A9E}"/>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6-8 </a:t>
            </a:r>
            <a:endParaRPr lang="en-US" dirty="0"/>
          </a:p>
        </p:txBody>
      </p:sp>
      <p:sp>
        <p:nvSpPr>
          <p:cNvPr id="3" name="Content Placeholder 2">
            <a:extLst>
              <a:ext uri="{FF2B5EF4-FFF2-40B4-BE49-F238E27FC236}">
                <a16:creationId xmlns:a16="http://schemas.microsoft.com/office/drawing/2014/main" id="{3B171DA7-FD6F-4E10-9645-E9996E6DE7B0}"/>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At the end of the purification period the child and the mother were to appear at the tabernacle, and whether she had a son or a daughter she was to offer a lamb as a burnt offering and a pigeon or a turtledove as a sin offering. That is unless she was unable to afford a lamb, in which case she could bring either two pigeons or two turtledoves.</a:t>
            </a:r>
          </a:p>
          <a:p>
            <a:endParaRPr lang="en-US" dirty="0"/>
          </a:p>
        </p:txBody>
      </p:sp>
    </p:spTree>
    <p:extLst>
      <p:ext uri="{BB962C8B-B14F-4D97-AF65-F5344CB8AC3E}">
        <p14:creationId xmlns:p14="http://schemas.microsoft.com/office/powerpoint/2010/main" val="119580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324B-9744-4C9C-BBB3-2FE3293DA8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487D98-B47B-4503-B6A4-C4832F80574C}"/>
              </a:ext>
            </a:extLst>
          </p:cNvPr>
          <p:cNvSpPr>
            <a:spLocks noGrp="1"/>
          </p:cNvSpPr>
          <p:nvPr>
            <p:ph idx="1"/>
          </p:nvPr>
        </p:nvSpPr>
        <p:spPr/>
        <p:txBody>
          <a:bodyPr>
            <a:normAutofit fontScale="92500" lnSpcReduction="10000"/>
          </a:bodyPr>
          <a:lstStyle/>
          <a:p>
            <a:r>
              <a:rPr lang="en-US" sz="3200" dirty="0"/>
              <a:t>The sin offering shouldn't be interpreted as saying there was or is something sinful about giving birth. God commanded people to be fruitful and multiply, and having children is always viewed as a blessing in the Bible, not a curse. The reason for the sacrifices, as John MacArthur puts it:</a:t>
            </a:r>
          </a:p>
          <a:p>
            <a:r>
              <a:rPr lang="en-US" sz="3200" dirty="0"/>
              <a:t>“the sacrifices required were to impress upon the mind of the parent the reality of original sin and that the child had inherited a sin nature.”</a:t>
            </a:r>
          </a:p>
          <a:p>
            <a:endParaRPr lang="en-US" dirty="0"/>
          </a:p>
        </p:txBody>
      </p:sp>
    </p:spTree>
    <p:extLst>
      <p:ext uri="{BB962C8B-B14F-4D97-AF65-F5344CB8AC3E}">
        <p14:creationId xmlns:p14="http://schemas.microsoft.com/office/powerpoint/2010/main" val="1620030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28</TotalTime>
  <Words>765</Words>
  <Application>Microsoft Office PowerPoint</Application>
  <PresentationFormat>Widescreen</PresentationFormat>
  <Paragraphs>19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Celestial</vt:lpstr>
      <vt:lpstr>Leviticus</vt:lpstr>
      <vt:lpstr>PowerPoint Presentation</vt:lpstr>
      <vt:lpstr>Verses 1-4 </vt:lpstr>
      <vt:lpstr>PowerPoint Presentation</vt:lpstr>
      <vt:lpstr>Genesis 17: 9-14 </vt:lpstr>
      <vt:lpstr>Verse 5 </vt:lpstr>
      <vt:lpstr>PowerPoint Presentation</vt:lpstr>
      <vt:lpstr>Verses 6-8 </vt:lpstr>
      <vt:lpstr>PowerPoint Presentation</vt:lpstr>
      <vt:lpstr>Luke 2:21-24</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3</cp:revision>
  <dcterms:created xsi:type="dcterms:W3CDTF">2020-07-26T16:48:44Z</dcterms:created>
  <dcterms:modified xsi:type="dcterms:W3CDTF">2020-07-26T17:17:03Z</dcterms:modified>
</cp:coreProperties>
</file>