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25760-7D77-48FB-81B7-89CC08A77C92}"/>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3D4EA3A9-1E24-4406-8101-5532545F37A5}"/>
              </a:ext>
            </a:extLst>
          </p:cNvPr>
          <p:cNvSpPr>
            <a:spLocks noGrp="1"/>
          </p:cNvSpPr>
          <p:nvPr>
            <p:ph type="subTitle" idx="1"/>
          </p:nvPr>
        </p:nvSpPr>
        <p:spPr/>
        <p:txBody>
          <a:bodyPr/>
          <a:lstStyle/>
          <a:p>
            <a:r>
              <a:rPr lang="en-US" dirty="0"/>
              <a:t>Chapter 19 </a:t>
            </a:r>
          </a:p>
        </p:txBody>
      </p:sp>
    </p:spTree>
    <p:extLst>
      <p:ext uri="{BB962C8B-B14F-4D97-AF65-F5344CB8AC3E}">
        <p14:creationId xmlns:p14="http://schemas.microsoft.com/office/powerpoint/2010/main" val="1888479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528A8-C40E-4661-A2BA-F0428F4F8267}"/>
              </a:ext>
            </a:extLst>
          </p:cNvPr>
          <p:cNvSpPr>
            <a:spLocks noGrp="1"/>
          </p:cNvSpPr>
          <p:nvPr>
            <p:ph type="title"/>
          </p:nvPr>
        </p:nvSpPr>
        <p:spPr/>
        <p:txBody>
          <a:bodyPr/>
          <a:lstStyle/>
          <a:p>
            <a:r>
              <a:rPr lang="en-US" dirty="0"/>
              <a:t>Verse 14 </a:t>
            </a:r>
          </a:p>
        </p:txBody>
      </p:sp>
      <p:sp>
        <p:nvSpPr>
          <p:cNvPr id="3" name="Content Placeholder 2">
            <a:extLst>
              <a:ext uri="{FF2B5EF4-FFF2-40B4-BE49-F238E27FC236}">
                <a16:creationId xmlns:a16="http://schemas.microsoft.com/office/drawing/2014/main" id="{9E08CC9F-90CE-41E0-B1DA-241F3A567782}"/>
              </a:ext>
            </a:extLst>
          </p:cNvPr>
          <p:cNvSpPr>
            <a:spLocks noGrp="1"/>
          </p:cNvSpPr>
          <p:nvPr>
            <p:ph idx="1"/>
          </p:nvPr>
        </p:nvSpPr>
        <p:spPr/>
        <p:txBody>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The disabled were to have opportunities for honest work just like everyone else.</a:t>
            </a:r>
          </a:p>
          <a:p>
            <a:endParaRPr lang="en-US" dirty="0"/>
          </a:p>
        </p:txBody>
      </p:sp>
    </p:spTree>
    <p:extLst>
      <p:ext uri="{BB962C8B-B14F-4D97-AF65-F5344CB8AC3E}">
        <p14:creationId xmlns:p14="http://schemas.microsoft.com/office/powerpoint/2010/main" val="217905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4EF4-771B-4D85-88EF-D81DA3F69F34}"/>
              </a:ext>
            </a:extLst>
          </p:cNvPr>
          <p:cNvSpPr>
            <a:spLocks noGrp="1"/>
          </p:cNvSpPr>
          <p:nvPr>
            <p:ph type="title"/>
          </p:nvPr>
        </p:nvSpPr>
        <p:spPr/>
        <p:txBody>
          <a:bodyPr/>
          <a:lstStyle/>
          <a:p>
            <a:r>
              <a:rPr lang="en-US" dirty="0"/>
              <a:t>Verse 15 </a:t>
            </a:r>
          </a:p>
        </p:txBody>
      </p:sp>
      <p:sp>
        <p:nvSpPr>
          <p:cNvPr id="3" name="Content Placeholder 2">
            <a:extLst>
              <a:ext uri="{FF2B5EF4-FFF2-40B4-BE49-F238E27FC236}">
                <a16:creationId xmlns:a16="http://schemas.microsoft.com/office/drawing/2014/main" id="{EF03FBB4-DF46-4598-823C-1BA2E1F8AE0E}"/>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Justice was to be done in any legal matter. They were not to show partiality to anyone because they were poor or rich: both were to be judged equally. The rich and influential may receive partial treatment because of their wealth, but the poor may also receive partial treatment out of pity. In neither case is justice being done because the decisions are being made apart from the truth.</a:t>
            </a:r>
          </a:p>
          <a:p>
            <a:endParaRPr lang="en-US" dirty="0"/>
          </a:p>
        </p:txBody>
      </p:sp>
    </p:spTree>
    <p:extLst>
      <p:ext uri="{BB962C8B-B14F-4D97-AF65-F5344CB8AC3E}">
        <p14:creationId xmlns:p14="http://schemas.microsoft.com/office/powerpoint/2010/main" val="402526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76CD4-0A05-46A7-80F6-01DB5BBAE1E0}"/>
              </a:ext>
            </a:extLst>
          </p:cNvPr>
          <p:cNvSpPr>
            <a:spLocks noGrp="1"/>
          </p:cNvSpPr>
          <p:nvPr>
            <p:ph type="title"/>
          </p:nvPr>
        </p:nvSpPr>
        <p:spPr/>
        <p:txBody>
          <a:bodyPr/>
          <a:lstStyle/>
          <a:p>
            <a:r>
              <a:rPr lang="en-US" dirty="0"/>
              <a:t>Verse 16 </a:t>
            </a:r>
          </a:p>
        </p:txBody>
      </p:sp>
      <p:sp>
        <p:nvSpPr>
          <p:cNvPr id="3" name="Content Placeholder 2">
            <a:extLst>
              <a:ext uri="{FF2B5EF4-FFF2-40B4-BE49-F238E27FC236}">
                <a16:creationId xmlns:a16="http://schemas.microsoft.com/office/drawing/2014/main" id="{882F7AB5-777D-424B-8578-602FF21F17BF}"/>
              </a:ext>
            </a:extLst>
          </p:cNvPr>
          <p:cNvSpPr>
            <a:spLocks noGrp="1"/>
          </p:cNvSpPr>
          <p:nvPr>
            <p:ph idx="1"/>
          </p:nvPr>
        </p:nvSpPr>
        <p:spPr/>
        <p:txBody>
          <a:bodyPr>
            <a:normAutofit fontScale="92500" lnSpcReduction="2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To slander would be to tell lies about your neighbor, which is an expansion of the command to not tell lies. </a:t>
            </a:r>
            <a:r>
              <a:rPr lang="en-US" sz="3600" dirty="0">
                <a:latin typeface="Calibri" panose="020F0502020204030204" pitchFamily="34" charset="0"/>
                <a:ea typeface="Calibri" panose="020F0502020204030204" pitchFamily="34" charset="0"/>
                <a:cs typeface="Times New Roman" panose="02020603050405020304" pitchFamily="18" charset="0"/>
              </a:rPr>
              <a:t>S</a:t>
            </a:r>
            <a:r>
              <a:rPr lang="en-US" sz="3600" dirty="0">
                <a:effectLst/>
                <a:latin typeface="Calibri" panose="020F0502020204030204" pitchFamily="34" charset="0"/>
                <a:ea typeface="Calibri" panose="020F0502020204030204" pitchFamily="34" charset="0"/>
                <a:cs typeface="Times New Roman" panose="02020603050405020304" pitchFamily="18" charset="0"/>
              </a:rPr>
              <a:t>tanding up against the life of your neighbor would be do anything that might but that neighbor’s life in jeopardy, including the slander. If a lie was spread that someone in the community was violating God’s law in some way that demanded capital punishment, that could easily put the person’s life in danger.</a:t>
            </a:r>
          </a:p>
          <a:p>
            <a:endParaRPr lang="en-US" dirty="0"/>
          </a:p>
        </p:txBody>
      </p:sp>
    </p:spTree>
    <p:extLst>
      <p:ext uri="{BB962C8B-B14F-4D97-AF65-F5344CB8AC3E}">
        <p14:creationId xmlns:p14="http://schemas.microsoft.com/office/powerpoint/2010/main" val="1858068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85A7A-C28B-4C35-8AB9-7EFBE98B3069}"/>
              </a:ext>
            </a:extLst>
          </p:cNvPr>
          <p:cNvSpPr>
            <a:spLocks noGrp="1"/>
          </p:cNvSpPr>
          <p:nvPr>
            <p:ph type="title"/>
          </p:nvPr>
        </p:nvSpPr>
        <p:spPr/>
        <p:txBody>
          <a:bodyPr/>
          <a:lstStyle/>
          <a:p>
            <a:r>
              <a:rPr lang="en-US" dirty="0"/>
              <a:t>Verse 17</a:t>
            </a:r>
          </a:p>
        </p:txBody>
      </p:sp>
      <p:sp>
        <p:nvSpPr>
          <p:cNvPr id="3" name="Content Placeholder 2">
            <a:extLst>
              <a:ext uri="{FF2B5EF4-FFF2-40B4-BE49-F238E27FC236}">
                <a16:creationId xmlns:a16="http://schemas.microsoft.com/office/drawing/2014/main" id="{A7914C64-E8AD-409F-8F94-8F784D4CE28F}"/>
              </a:ext>
            </a:extLst>
          </p:cNvPr>
          <p:cNvSpPr>
            <a:spLocks noGrp="1"/>
          </p:cNvSpPr>
          <p:nvPr>
            <p:ph idx="1"/>
          </p:nvPr>
        </p:nvSpPr>
        <p:spPr/>
        <p:txBody>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As Jesus points out in Matthew 5:21-22, feelings of hatred are what leads to murder, and therefore feeling of hatred towards someone is like murdering that person in your heart. If you have those feelings towards a person you need to talk it over with them, try to reach a reconciliation. </a:t>
            </a:r>
          </a:p>
          <a:p>
            <a:endParaRPr lang="en-US" dirty="0"/>
          </a:p>
        </p:txBody>
      </p:sp>
    </p:spTree>
    <p:extLst>
      <p:ext uri="{BB962C8B-B14F-4D97-AF65-F5344CB8AC3E}">
        <p14:creationId xmlns:p14="http://schemas.microsoft.com/office/powerpoint/2010/main" val="3202952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ACF45-CB95-4394-8A7B-67D90E1ADF77}"/>
              </a:ext>
            </a:extLst>
          </p:cNvPr>
          <p:cNvSpPr>
            <a:spLocks noGrp="1"/>
          </p:cNvSpPr>
          <p:nvPr>
            <p:ph type="title"/>
          </p:nvPr>
        </p:nvSpPr>
        <p:spPr/>
        <p:txBody>
          <a:bodyPr/>
          <a:lstStyle/>
          <a:p>
            <a:r>
              <a:rPr lang="en-US" dirty="0"/>
              <a:t>Verse 18 </a:t>
            </a:r>
          </a:p>
        </p:txBody>
      </p:sp>
      <p:sp>
        <p:nvSpPr>
          <p:cNvPr id="3" name="Content Placeholder 2">
            <a:extLst>
              <a:ext uri="{FF2B5EF4-FFF2-40B4-BE49-F238E27FC236}">
                <a16:creationId xmlns:a16="http://schemas.microsoft.com/office/drawing/2014/main" id="{72EB6A27-0426-471E-963A-712159A509C8}"/>
              </a:ext>
            </a:extLst>
          </p:cNvPr>
          <p:cNvSpPr>
            <a:spLocks noGrp="1"/>
          </p:cNvSpPr>
          <p:nvPr>
            <p:ph idx="1"/>
          </p:nvPr>
        </p:nvSpPr>
        <p:spPr/>
        <p:txBody>
          <a:bodyPr>
            <a:normAutofit/>
          </a:bodyPr>
          <a:lstStyle/>
          <a:p>
            <a:r>
              <a:rPr lang="en-US" sz="3200" dirty="0">
                <a:latin typeface="Calibri" panose="020F0502020204030204" pitchFamily="34" charset="0"/>
                <a:ea typeface="Calibri" panose="020F0502020204030204" pitchFamily="34" charset="0"/>
                <a:cs typeface="Times New Roman" panose="02020603050405020304" pitchFamily="18" charset="0"/>
              </a:rPr>
              <a:t>No one is </a:t>
            </a:r>
            <a:r>
              <a:rPr lang="en-US" sz="3200" dirty="0">
                <a:effectLst/>
                <a:latin typeface="Calibri" panose="020F0502020204030204" pitchFamily="34" charset="0"/>
                <a:ea typeface="Calibri" panose="020F0502020204030204" pitchFamily="34" charset="0"/>
                <a:cs typeface="Times New Roman" panose="02020603050405020304" pitchFamily="18" charset="0"/>
              </a:rPr>
              <a:t>to seek revenge. Revenge belongs to God alone, because only He knows the complete truth. </a:t>
            </a:r>
            <a:r>
              <a:rPr lang="en-US" sz="3200" dirty="0">
                <a:latin typeface="Calibri" panose="020F0502020204030204" pitchFamily="34" charset="0"/>
                <a:ea typeface="Calibri" panose="020F0502020204030204" pitchFamily="34" charset="0"/>
                <a:cs typeface="Times New Roman" panose="02020603050405020304" pitchFamily="18" charset="0"/>
              </a:rPr>
              <a:t>All of these matters are to be handled by appointed legal authorities seeking justice in God’s name. They aren’t to be handled by private citizens.</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endParaRPr lang="en-US" sz="3200" dirty="0"/>
          </a:p>
        </p:txBody>
      </p:sp>
    </p:spTree>
    <p:extLst>
      <p:ext uri="{BB962C8B-B14F-4D97-AF65-F5344CB8AC3E}">
        <p14:creationId xmlns:p14="http://schemas.microsoft.com/office/powerpoint/2010/main" val="2863376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A0132-540D-43EC-83B7-CCF73FF83659}"/>
              </a:ext>
            </a:extLst>
          </p:cNvPr>
          <p:cNvSpPr>
            <a:spLocks noGrp="1"/>
          </p:cNvSpPr>
          <p:nvPr>
            <p:ph type="title"/>
          </p:nvPr>
        </p:nvSpPr>
        <p:spPr/>
        <p:txBody>
          <a:bodyPr/>
          <a:lstStyle/>
          <a:p>
            <a:r>
              <a:rPr lang="en-US" dirty="0"/>
              <a:t>Verse 19</a:t>
            </a:r>
          </a:p>
        </p:txBody>
      </p:sp>
      <p:sp>
        <p:nvSpPr>
          <p:cNvPr id="3" name="Content Placeholder 2">
            <a:extLst>
              <a:ext uri="{FF2B5EF4-FFF2-40B4-BE49-F238E27FC236}">
                <a16:creationId xmlns:a16="http://schemas.microsoft.com/office/drawing/2014/main" id="{A3C12F72-BD02-4970-90D3-72B4522B6741}"/>
              </a:ext>
            </a:extLst>
          </p:cNvPr>
          <p:cNvSpPr>
            <a:spLocks noGrp="1"/>
          </p:cNvSpPr>
          <p:nvPr>
            <p:ph idx="1"/>
          </p:nvPr>
        </p:nvSpPr>
        <p:spPr/>
        <p:txBody>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The people were always to obey God’s commands whether they completely understood them or not. However, in this case they probably understood the reason for this command in their time even though the reason isn’t provided in scripture. There are some possible explanations that scholars have presented in modern years:</a:t>
            </a:r>
          </a:p>
          <a:p>
            <a:endParaRPr lang="en-US" dirty="0"/>
          </a:p>
        </p:txBody>
      </p:sp>
    </p:spTree>
    <p:extLst>
      <p:ext uri="{BB962C8B-B14F-4D97-AF65-F5344CB8AC3E}">
        <p14:creationId xmlns:p14="http://schemas.microsoft.com/office/powerpoint/2010/main" val="3383895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EE1E-7C7F-4C33-BDC0-AFDFD0139F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945574-8CC3-44FA-B3FE-F57E759120A5}"/>
              </a:ext>
            </a:extLst>
          </p:cNvPr>
          <p:cNvSpPr>
            <a:spLocks noGrp="1"/>
          </p:cNvSpPr>
          <p:nvPr>
            <p:ph idx="1"/>
          </p:nvPr>
        </p:nvSpPr>
        <p:spPr/>
        <p:txBody>
          <a:bodyPr>
            <a:normAutofit fontScale="85000" lnSpcReduction="20000"/>
          </a:bodyPr>
          <a:lstStyle/>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They may have been part of idolatrous practices.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Mixtures are a violation of the order God brought into the world by separating the species.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Mixtures are symbolic of mixtures of human beings; thus, these laws prohibit intermarriage and assimilation.</a:t>
            </a:r>
          </a:p>
          <a:p>
            <a:pPr marL="342900" marR="0" lvl="0" indent="-342900">
              <a:lnSpc>
                <a:spcPct val="107000"/>
              </a:lnSpc>
              <a:spcBef>
                <a:spcPts val="0"/>
              </a:spcBef>
              <a:spcAft>
                <a:spcPts val="80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Mixtures are to be avoided because they belong to the sacred sphere, namely the tabernacle, as do its officiants the priests. The lower cover of the tabernacle and the curtain closing off the most holy place are a mixture of linen and wool (Ex 26:1,31). The high priest’s ephod, breast piece, and belt contain the same mixture (Ex 28:6,15; 39:29). Mixtures, then, characterize the holiness of the sacred sphere and those authorized to enter or serve it.</a:t>
            </a:r>
          </a:p>
          <a:p>
            <a:pPr marL="0" marR="0" lvl="0" indent="0">
              <a:lnSpc>
                <a:spcPct val="107000"/>
              </a:lnSpc>
              <a:spcBef>
                <a:spcPts val="0"/>
              </a:spcBef>
              <a:spcAft>
                <a:spcPts val="80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There is no reason to believe this command has been carried over into the New Covenant, however. It isn’t a part of the moral law, and would therefore be a part of the law that has passed.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2441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CC58C-251C-48E2-86F4-CAD92D78D0F1}"/>
              </a:ext>
            </a:extLst>
          </p:cNvPr>
          <p:cNvSpPr>
            <a:spLocks noGrp="1"/>
          </p:cNvSpPr>
          <p:nvPr>
            <p:ph type="title"/>
          </p:nvPr>
        </p:nvSpPr>
        <p:spPr/>
        <p:txBody>
          <a:bodyPr/>
          <a:lstStyle/>
          <a:p>
            <a:r>
              <a:rPr lang="en-US" dirty="0"/>
              <a:t>Verses 20-22 </a:t>
            </a:r>
          </a:p>
        </p:txBody>
      </p:sp>
      <p:sp>
        <p:nvSpPr>
          <p:cNvPr id="3" name="Content Placeholder 2">
            <a:extLst>
              <a:ext uri="{FF2B5EF4-FFF2-40B4-BE49-F238E27FC236}">
                <a16:creationId xmlns:a16="http://schemas.microsoft.com/office/drawing/2014/main" id="{630ECE5B-FC21-48A2-8293-370E548A5662}"/>
              </a:ext>
            </a:extLst>
          </p:cNvPr>
          <p:cNvSpPr>
            <a:spLocks noGrp="1"/>
          </p:cNvSpPr>
          <p:nvPr>
            <p:ph idx="1"/>
          </p:nvPr>
        </p:nvSpPr>
        <p:spPr/>
        <p:txBody>
          <a:bodyPr>
            <a:normAutofit fontScale="85000" lnSpcReduction="20000"/>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This is actually an exception to the normal punishment for such an action since the usual punishment for adultery was death. In this case they were to be punished but not killed. After their punishment they are to bring a guilt offering to the tabernacle. </a:t>
            </a:r>
          </a:p>
          <a:p>
            <a:r>
              <a:rPr lang="en-US" sz="2400" dirty="0">
                <a:latin typeface="Calibri" panose="020F0502020204030204" pitchFamily="34" charset="0"/>
                <a:ea typeface="Calibri" panose="020F0502020204030204" pitchFamily="34" charset="0"/>
                <a:cs typeface="Times New Roman" panose="02020603050405020304" pitchFamily="18" charset="0"/>
              </a:rPr>
              <a:t>There is a mistranslation in the King James that has confused people for a number of years, suggesting that only the woman was to be punished. It doesn’t really say that, however. It says there will be punishment, but not death. The common belief is that the Hebrew word “</a:t>
            </a:r>
            <a:r>
              <a:rPr lang="en-US" sz="2400" dirty="0" err="1">
                <a:latin typeface="Calibri" panose="020F0502020204030204" pitchFamily="34" charset="0"/>
                <a:ea typeface="Calibri" panose="020F0502020204030204" pitchFamily="34" charset="0"/>
                <a:cs typeface="Times New Roman" panose="02020603050405020304" pitchFamily="18" charset="0"/>
              </a:rPr>
              <a:t>biqqoreth</a:t>
            </a:r>
            <a:r>
              <a:rPr lang="en-US" sz="2400" dirty="0">
                <a:latin typeface="Calibri" panose="020F0502020204030204" pitchFamily="34" charset="0"/>
                <a:ea typeface="Calibri" panose="020F0502020204030204" pitchFamily="34" charset="0"/>
                <a:cs typeface="Times New Roman" panose="02020603050405020304" pitchFamily="18" charset="0"/>
              </a:rPr>
              <a:t>”, here translated as punishment, indicates they were to be scourged. Under this wording it could mean punishment for one, or for both. Who received the punished would be determined by who was guilty. If it was consensual then they were both guilty, and would both received punishment.</a:t>
            </a:r>
          </a:p>
          <a:p>
            <a:r>
              <a:rPr lang="en-US" sz="2400" dirty="0">
                <a:effectLst/>
                <a:latin typeface="Calibri" panose="020F0502020204030204" pitchFamily="34" charset="0"/>
                <a:ea typeface="Calibri" panose="020F0502020204030204" pitchFamily="34" charset="0"/>
                <a:cs typeface="Times New Roman" panose="02020603050405020304" pitchFamily="18" charset="0"/>
              </a:rPr>
              <a:t>It isn’t clear why the ex</a:t>
            </a:r>
            <a:r>
              <a:rPr lang="en-US" sz="2400" dirty="0">
                <a:latin typeface="Calibri" panose="020F0502020204030204" pitchFamily="34" charset="0"/>
                <a:ea typeface="Calibri" panose="020F0502020204030204" pitchFamily="34" charset="0"/>
                <a:cs typeface="Times New Roman" panose="02020603050405020304" pitchFamily="18" charset="0"/>
              </a:rPr>
              <a:t>ception was made in this case when adultery in other cases resulted in the death penalty. There have been some explanations, but without anything definite it isn’t wise to speculate.</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04146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31811-C4F6-4BF1-99AB-3A2ECB2AEE48}"/>
              </a:ext>
            </a:extLst>
          </p:cNvPr>
          <p:cNvSpPr>
            <a:spLocks noGrp="1"/>
          </p:cNvSpPr>
          <p:nvPr>
            <p:ph type="title"/>
          </p:nvPr>
        </p:nvSpPr>
        <p:spPr/>
        <p:txBody>
          <a:bodyPr/>
          <a:lstStyle/>
          <a:p>
            <a:r>
              <a:rPr lang="en-US" dirty="0"/>
              <a:t>Verses 23-25 </a:t>
            </a:r>
          </a:p>
        </p:txBody>
      </p:sp>
      <p:sp>
        <p:nvSpPr>
          <p:cNvPr id="3" name="Content Placeholder 2">
            <a:extLst>
              <a:ext uri="{FF2B5EF4-FFF2-40B4-BE49-F238E27FC236}">
                <a16:creationId xmlns:a16="http://schemas.microsoft.com/office/drawing/2014/main" id="{26F87EF0-6B59-4E36-BE53-DB1E6CCF482C}"/>
              </a:ext>
            </a:extLst>
          </p:cNvPr>
          <p:cNvSpPr>
            <a:spLocks noGrp="1"/>
          </p:cNvSpPr>
          <p:nvPr>
            <p:ph idx="1"/>
          </p:nvPr>
        </p:nvSpPr>
        <p:spPr/>
        <p:txBody>
          <a:bodyPr>
            <a:no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They were not to eat the fruit of the trees they plant until the fourth year after the trees produced. They were allowed to eat the fruit of the trees the fifth year. The first three years the fruit was simply forbidden, and in the fourth years they were to give it to the Lord. There are some agriculturists who say that preventing a tree from bearing fruit in the first few years will actually make it more productive thereafter. The Babylonians, years later, held this same practice, considering the fruit of the first four years as being unfit for food. </a:t>
            </a:r>
            <a:endParaRPr lang="en-US" sz="2800" dirty="0"/>
          </a:p>
        </p:txBody>
      </p:sp>
    </p:spTree>
    <p:extLst>
      <p:ext uri="{BB962C8B-B14F-4D97-AF65-F5344CB8AC3E}">
        <p14:creationId xmlns:p14="http://schemas.microsoft.com/office/powerpoint/2010/main" val="2390845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5D29B-26CB-4CE9-9878-DF2E90F3370D}"/>
              </a:ext>
            </a:extLst>
          </p:cNvPr>
          <p:cNvSpPr>
            <a:spLocks noGrp="1"/>
          </p:cNvSpPr>
          <p:nvPr>
            <p:ph type="title"/>
          </p:nvPr>
        </p:nvSpPr>
        <p:spPr/>
        <p:txBody>
          <a:bodyPr/>
          <a:lstStyle/>
          <a:p>
            <a:r>
              <a:rPr lang="en-US" dirty="0"/>
              <a:t>Verse 26 </a:t>
            </a:r>
          </a:p>
        </p:txBody>
      </p:sp>
      <p:sp>
        <p:nvSpPr>
          <p:cNvPr id="3" name="Content Placeholder 2">
            <a:extLst>
              <a:ext uri="{FF2B5EF4-FFF2-40B4-BE49-F238E27FC236}">
                <a16:creationId xmlns:a16="http://schemas.microsoft.com/office/drawing/2014/main" id="{E83671F1-CD3F-45FC-9F92-E706BEDB9DF1}"/>
              </a:ext>
            </a:extLst>
          </p:cNvPr>
          <p:cNvSpPr>
            <a:spLocks noGrp="1"/>
          </p:cNvSpPr>
          <p:nvPr>
            <p:ph idx="1"/>
          </p:nvPr>
        </p:nvSpPr>
        <p:spPr/>
        <p:txBody>
          <a:bodyPr>
            <a:normAutofit fontScale="77500" lnSpcReduction="2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Repeating the command to not eat blood here likely goes beyond just providing a reminder. The practice of eating the blood was likely a part of the divination rituals that are also mentioned in this verse. Both divination and soothsaying are parts of fortune telling. In fact, the ESV translation renders this verse as saying “You shall not interpret omens or tell fortunes.” The original word for divination means to “observe the signs.” The original word for soothsaying means “to make appear, produce, bring clouds.” These acts involved the seeking of spirits, which is something God’s people should stay away from.</a:t>
            </a:r>
          </a:p>
          <a:p>
            <a:endParaRPr lang="en-US" dirty="0"/>
          </a:p>
        </p:txBody>
      </p:sp>
    </p:spTree>
    <p:extLst>
      <p:ext uri="{BB962C8B-B14F-4D97-AF65-F5344CB8AC3E}">
        <p14:creationId xmlns:p14="http://schemas.microsoft.com/office/powerpoint/2010/main" val="3754080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64E3E-96EC-4001-A86A-F67C0801F8D9}"/>
              </a:ext>
            </a:extLst>
          </p:cNvPr>
          <p:cNvSpPr>
            <a:spLocks noGrp="1"/>
          </p:cNvSpPr>
          <p:nvPr>
            <p:ph type="title"/>
          </p:nvPr>
        </p:nvSpPr>
        <p:spPr/>
        <p:txBody>
          <a:bodyPr/>
          <a:lstStyle/>
          <a:p>
            <a:r>
              <a:rPr lang="en-US" dirty="0"/>
              <a:t>Verses 1-2 </a:t>
            </a:r>
          </a:p>
        </p:txBody>
      </p:sp>
      <p:sp>
        <p:nvSpPr>
          <p:cNvPr id="3" name="Content Placeholder 2">
            <a:extLst>
              <a:ext uri="{FF2B5EF4-FFF2-40B4-BE49-F238E27FC236}">
                <a16:creationId xmlns:a16="http://schemas.microsoft.com/office/drawing/2014/main" id="{0724F554-4CF2-4514-93A4-AFAF06F7B24A}"/>
              </a:ext>
            </a:extLst>
          </p:cNvPr>
          <p:cNvSpPr>
            <a:spLocks noGrp="1"/>
          </p:cNvSpPr>
          <p:nvPr>
            <p:ph idx="1"/>
          </p:nvPr>
        </p:nvSpPr>
        <p:spPr/>
        <p:txBody>
          <a:bodyPr>
            <a:normAutofit fontScale="92500" lnSpcReduction="20000"/>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This chapter is a series of ways they were practice holy conduct.</a:t>
            </a:r>
          </a:p>
          <a:p>
            <a:r>
              <a:rPr lang="en-US" sz="4000" dirty="0">
                <a:effectLst/>
                <a:latin typeface="Calibri" panose="020F0502020204030204" pitchFamily="34" charset="0"/>
                <a:ea typeface="Calibri" panose="020F0502020204030204" pitchFamily="34" charset="0"/>
                <a:cs typeface="Times New Roman" panose="02020603050405020304" pitchFamily="18" charset="0"/>
              </a:rPr>
              <a:t>They were to be holy because God is holy. We are to model our behavior on Him, and aspire to be holy just as He is holy. This is opposite of idolatry, where we try to model our god after our own sinful desires.</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02181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95F16-B343-4805-AD59-2AC3800D2F4C}"/>
              </a:ext>
            </a:extLst>
          </p:cNvPr>
          <p:cNvSpPr>
            <a:spLocks noGrp="1"/>
          </p:cNvSpPr>
          <p:nvPr>
            <p:ph type="title"/>
          </p:nvPr>
        </p:nvSpPr>
        <p:spPr/>
        <p:txBody>
          <a:bodyPr/>
          <a:lstStyle/>
          <a:p>
            <a:r>
              <a:rPr lang="en-US" dirty="0"/>
              <a:t>Verses 27-28 </a:t>
            </a:r>
          </a:p>
        </p:txBody>
      </p:sp>
      <p:sp>
        <p:nvSpPr>
          <p:cNvPr id="3" name="Content Placeholder 2">
            <a:extLst>
              <a:ext uri="{FF2B5EF4-FFF2-40B4-BE49-F238E27FC236}">
                <a16:creationId xmlns:a16="http://schemas.microsoft.com/office/drawing/2014/main" id="{6CD77427-537E-45D2-A6AF-5C7AEE837C28}"/>
              </a:ext>
            </a:extLst>
          </p:cNvPr>
          <p:cNvSpPr>
            <a:spLocks noGrp="1"/>
          </p:cNvSpPr>
          <p:nvPr>
            <p:ph idx="1"/>
          </p:nvPr>
        </p:nvSpPr>
        <p:spPr/>
        <p:txBody>
          <a:bodyPr>
            <a:normAutofit fontScale="925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All of these practices mentioned in this verse connected to idolatry in one way or another. Cutting themselves in grief over the loss of someone was a universal practice among pagan religions. The people </a:t>
            </a:r>
            <a:r>
              <a:rPr lang="en-US" sz="3600" dirty="0">
                <a:latin typeface="Calibri" panose="020F0502020204030204" pitchFamily="34" charset="0"/>
                <a:ea typeface="Calibri" panose="020F0502020204030204" pitchFamily="34" charset="0"/>
                <a:cs typeface="Times New Roman" panose="02020603050405020304" pitchFamily="18" charset="0"/>
              </a:rPr>
              <a:t>of Israel would have learned of these things in Egypt, but they were to leave all of that behind.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51615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56410-C11C-4C33-B26B-C40B302AA625}"/>
              </a:ext>
            </a:extLst>
          </p:cNvPr>
          <p:cNvSpPr>
            <a:spLocks noGrp="1"/>
          </p:cNvSpPr>
          <p:nvPr>
            <p:ph type="title"/>
          </p:nvPr>
        </p:nvSpPr>
        <p:spPr/>
        <p:txBody>
          <a:bodyPr/>
          <a:lstStyle/>
          <a:p>
            <a:r>
              <a:rPr lang="en-US" dirty="0"/>
              <a:t>Verse 29 </a:t>
            </a:r>
          </a:p>
        </p:txBody>
      </p:sp>
      <p:sp>
        <p:nvSpPr>
          <p:cNvPr id="3" name="Content Placeholder 2">
            <a:extLst>
              <a:ext uri="{FF2B5EF4-FFF2-40B4-BE49-F238E27FC236}">
                <a16:creationId xmlns:a16="http://schemas.microsoft.com/office/drawing/2014/main" id="{DF397DCE-7473-4A50-ACF0-174F9F48627D}"/>
              </a:ext>
            </a:extLst>
          </p:cNvPr>
          <p:cNvSpPr>
            <a:spLocks noGrp="1"/>
          </p:cNvSpPr>
          <p:nvPr>
            <p:ph idx="1"/>
          </p:nvPr>
        </p:nvSpPr>
        <p:spPr/>
        <p:txBody>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This wasn’t even universally accepted by the pagans of the day. The idea of selling one’s daughter into prostitution is something even most unbelievers find reprehensible. </a:t>
            </a:r>
          </a:p>
          <a:p>
            <a:endParaRPr lang="en-US" dirty="0"/>
          </a:p>
        </p:txBody>
      </p:sp>
    </p:spTree>
    <p:extLst>
      <p:ext uri="{BB962C8B-B14F-4D97-AF65-F5344CB8AC3E}">
        <p14:creationId xmlns:p14="http://schemas.microsoft.com/office/powerpoint/2010/main" val="1482503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A38B-7501-49E3-A919-A31525ACB3BD}"/>
              </a:ext>
            </a:extLst>
          </p:cNvPr>
          <p:cNvSpPr>
            <a:spLocks noGrp="1"/>
          </p:cNvSpPr>
          <p:nvPr>
            <p:ph type="title"/>
          </p:nvPr>
        </p:nvSpPr>
        <p:spPr/>
        <p:txBody>
          <a:bodyPr/>
          <a:lstStyle/>
          <a:p>
            <a:r>
              <a:rPr lang="en-US" dirty="0"/>
              <a:t>Verse 30 </a:t>
            </a:r>
          </a:p>
        </p:txBody>
      </p:sp>
      <p:sp>
        <p:nvSpPr>
          <p:cNvPr id="3" name="Content Placeholder 2">
            <a:extLst>
              <a:ext uri="{FF2B5EF4-FFF2-40B4-BE49-F238E27FC236}">
                <a16:creationId xmlns:a16="http://schemas.microsoft.com/office/drawing/2014/main" id="{31F4A8BB-1AB7-4ABC-9442-46BC7B052152}"/>
              </a:ext>
            </a:extLst>
          </p:cNvPr>
          <p:cNvSpPr>
            <a:spLocks noGrp="1"/>
          </p:cNvSpPr>
          <p:nvPr>
            <p:ph idx="1"/>
          </p:nvPr>
        </p:nvSpPr>
        <p:spPr/>
        <p:txBody>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Keeping the sabbaths was one way of remaindering themselves to keep away from all of these idolatrous practices, much like regularly meeting together for worship does for us today. We keep our minds focused on God, and that helps us to stay away from those things that would draw us away from Him.</a:t>
            </a:r>
          </a:p>
          <a:p>
            <a:endParaRPr lang="en-US" dirty="0"/>
          </a:p>
        </p:txBody>
      </p:sp>
    </p:spTree>
    <p:extLst>
      <p:ext uri="{BB962C8B-B14F-4D97-AF65-F5344CB8AC3E}">
        <p14:creationId xmlns:p14="http://schemas.microsoft.com/office/powerpoint/2010/main" val="3143758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80FEA-22AF-4802-AC40-49CAE83D92C9}"/>
              </a:ext>
            </a:extLst>
          </p:cNvPr>
          <p:cNvSpPr>
            <a:spLocks noGrp="1"/>
          </p:cNvSpPr>
          <p:nvPr>
            <p:ph type="title"/>
          </p:nvPr>
        </p:nvSpPr>
        <p:spPr/>
        <p:txBody>
          <a:bodyPr/>
          <a:lstStyle/>
          <a:p>
            <a:r>
              <a:rPr lang="en-US" dirty="0"/>
              <a:t>Verse 31 </a:t>
            </a:r>
          </a:p>
        </p:txBody>
      </p:sp>
      <p:sp>
        <p:nvSpPr>
          <p:cNvPr id="3" name="Content Placeholder 2">
            <a:extLst>
              <a:ext uri="{FF2B5EF4-FFF2-40B4-BE49-F238E27FC236}">
                <a16:creationId xmlns:a16="http://schemas.microsoft.com/office/drawing/2014/main" id="{0E99503B-628E-4468-8347-22D508C1EF59}"/>
              </a:ext>
            </a:extLst>
          </p:cNvPr>
          <p:cNvSpPr>
            <a:spLocks noGrp="1"/>
          </p:cNvSpPr>
          <p:nvPr>
            <p:ph idx="1"/>
          </p:nvPr>
        </p:nvSpPr>
        <p:spPr/>
        <p:txBody>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Both of these terms seem to refer to same type of people: those who try to get into contact with the dead. The ESV actually uses the term necromancer rather than spiritist. </a:t>
            </a:r>
          </a:p>
          <a:p>
            <a:endParaRPr lang="en-US" dirty="0"/>
          </a:p>
        </p:txBody>
      </p:sp>
    </p:spTree>
    <p:extLst>
      <p:ext uri="{BB962C8B-B14F-4D97-AF65-F5344CB8AC3E}">
        <p14:creationId xmlns:p14="http://schemas.microsoft.com/office/powerpoint/2010/main" val="3656351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61CB0-3259-4DCD-998F-5EE564258C3A}"/>
              </a:ext>
            </a:extLst>
          </p:cNvPr>
          <p:cNvSpPr>
            <a:spLocks noGrp="1"/>
          </p:cNvSpPr>
          <p:nvPr>
            <p:ph type="title"/>
          </p:nvPr>
        </p:nvSpPr>
        <p:spPr/>
        <p:txBody>
          <a:bodyPr/>
          <a:lstStyle/>
          <a:p>
            <a:r>
              <a:rPr lang="en-US" dirty="0"/>
              <a:t>Verse 32 </a:t>
            </a:r>
          </a:p>
        </p:txBody>
      </p:sp>
      <p:sp>
        <p:nvSpPr>
          <p:cNvPr id="3" name="Content Placeholder 2">
            <a:extLst>
              <a:ext uri="{FF2B5EF4-FFF2-40B4-BE49-F238E27FC236}">
                <a16:creationId xmlns:a16="http://schemas.microsoft.com/office/drawing/2014/main" id="{A623F004-6C4D-4560-ABB7-754E69B5DE79}"/>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They were to respect and honor the older people. These were those who had a lot of practical wisdom due to their age.</a:t>
            </a:r>
          </a:p>
          <a:p>
            <a:r>
              <a:rPr lang="en-US" dirty="0">
                <a:latin typeface="Calibri" panose="020F0502020204030204" pitchFamily="34" charset="0"/>
                <a:ea typeface="Calibri" panose="020F0502020204030204" pitchFamily="34" charset="0"/>
                <a:cs typeface="Times New Roman" panose="02020603050405020304" pitchFamily="18" charset="0"/>
              </a:rPr>
              <a:t>There are two ways to gain wisdom. You can get through experience, or you can listen to those who already have experience. A lot a pain could be avoided if everyone would just listen to those who have the wisdom and experience.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90058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EEDD-9F5A-4F3D-B48B-921384C7F2E3}"/>
              </a:ext>
            </a:extLst>
          </p:cNvPr>
          <p:cNvSpPr>
            <a:spLocks noGrp="1"/>
          </p:cNvSpPr>
          <p:nvPr>
            <p:ph type="title"/>
          </p:nvPr>
        </p:nvSpPr>
        <p:spPr/>
        <p:txBody>
          <a:bodyPr/>
          <a:lstStyle/>
          <a:p>
            <a:r>
              <a:rPr lang="en-US" dirty="0"/>
              <a:t>Verse 33-34 </a:t>
            </a:r>
          </a:p>
        </p:txBody>
      </p:sp>
      <p:sp>
        <p:nvSpPr>
          <p:cNvPr id="3" name="Content Placeholder 2">
            <a:extLst>
              <a:ext uri="{FF2B5EF4-FFF2-40B4-BE49-F238E27FC236}">
                <a16:creationId xmlns:a16="http://schemas.microsoft.com/office/drawing/2014/main" id="{8715674A-8ED3-4325-B4D0-4ADC0B47061C}"/>
              </a:ext>
            </a:extLst>
          </p:cNvPr>
          <p:cNvSpPr>
            <a:spLocks noGrp="1"/>
          </p:cNvSpPr>
          <p:nvPr>
            <p:ph idx="1"/>
          </p:nvPr>
        </p:nvSpPr>
        <p:spPr/>
        <p:txBody>
          <a:bodyPr>
            <a:norm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They were to show respect to strangers. These would have been non-Israelite people living among them. They weren’t to treat them as they were treated in Egypt</a:t>
            </a:r>
            <a:endParaRPr lang="en-US" sz="2800" dirty="0"/>
          </a:p>
        </p:txBody>
      </p:sp>
    </p:spTree>
    <p:extLst>
      <p:ext uri="{BB962C8B-B14F-4D97-AF65-F5344CB8AC3E}">
        <p14:creationId xmlns:p14="http://schemas.microsoft.com/office/powerpoint/2010/main" val="648972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6A26-8903-4F05-B2D1-BAE48BA897C8}"/>
              </a:ext>
            </a:extLst>
          </p:cNvPr>
          <p:cNvSpPr>
            <a:spLocks noGrp="1"/>
          </p:cNvSpPr>
          <p:nvPr>
            <p:ph type="title"/>
          </p:nvPr>
        </p:nvSpPr>
        <p:spPr/>
        <p:txBody>
          <a:bodyPr/>
          <a:lstStyle/>
          <a:p>
            <a:r>
              <a:rPr lang="en-US" dirty="0"/>
              <a:t>Verses 35-37 </a:t>
            </a:r>
          </a:p>
        </p:txBody>
      </p:sp>
      <p:sp>
        <p:nvSpPr>
          <p:cNvPr id="3" name="Content Placeholder 2">
            <a:extLst>
              <a:ext uri="{FF2B5EF4-FFF2-40B4-BE49-F238E27FC236}">
                <a16:creationId xmlns:a16="http://schemas.microsoft.com/office/drawing/2014/main" id="{E9734B0B-B061-4A1F-A6CD-3E4147D2FB1D}"/>
              </a:ext>
            </a:extLst>
          </p:cNvPr>
          <p:cNvSpPr>
            <a:spLocks noGrp="1"/>
          </p:cNvSpPr>
          <p:nvPr>
            <p:ph idx="1"/>
          </p:nvPr>
        </p:nvSpPr>
        <p:spPr/>
        <p:txBody>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Their economic activities were to be fair and just. They weren’t to cheat anyone in order to enrich themselves.</a:t>
            </a:r>
          </a:p>
          <a:p>
            <a:endParaRPr lang="en-US" dirty="0"/>
          </a:p>
        </p:txBody>
      </p:sp>
    </p:spTree>
    <p:extLst>
      <p:ext uri="{BB962C8B-B14F-4D97-AF65-F5344CB8AC3E}">
        <p14:creationId xmlns:p14="http://schemas.microsoft.com/office/powerpoint/2010/main" val="117706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D84D1-520A-49CB-AF04-20134DEEF9EE}"/>
              </a:ext>
            </a:extLst>
          </p:cNvPr>
          <p:cNvSpPr>
            <a:spLocks noGrp="1"/>
          </p:cNvSpPr>
          <p:nvPr>
            <p:ph type="title"/>
          </p:nvPr>
        </p:nvSpPr>
        <p:spPr/>
        <p:txBody>
          <a:bodyPr/>
          <a:lstStyle/>
          <a:p>
            <a:r>
              <a:rPr lang="en-US" dirty="0"/>
              <a:t>Verse 3</a:t>
            </a:r>
          </a:p>
        </p:txBody>
      </p:sp>
      <p:sp>
        <p:nvSpPr>
          <p:cNvPr id="3" name="Content Placeholder 2">
            <a:extLst>
              <a:ext uri="{FF2B5EF4-FFF2-40B4-BE49-F238E27FC236}">
                <a16:creationId xmlns:a16="http://schemas.microsoft.com/office/drawing/2014/main" id="{CC08DD82-9148-49CC-9C25-E7BFB5447C4E}"/>
              </a:ext>
            </a:extLst>
          </p:cNvPr>
          <p:cNvSpPr>
            <a:spLocks noGrp="1"/>
          </p:cNvSpPr>
          <p:nvPr>
            <p:ph idx="1"/>
          </p:nvPr>
        </p:nvSpPr>
        <p:spPr/>
        <p:txBody>
          <a:bodyPr>
            <a:normAutofit fontScale="92500" lnSpcReduction="10000"/>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This is the fourth commandment (Exodus 20:12). The wording of this commandment in Exodus is “Honor your father and mother.” Here, the word reverence is used in place of the word honor. The reason is that “to revere” is an attitude, and “to honor” is an action. Before you can honor someone, you have to first have reverence for that person. In this same verse is the command to keep the Sabbaths. We always need to take time to give reverence to God, who is our heavenly Father. We </a:t>
            </a:r>
            <a:r>
              <a:rPr lang="en-US" sz="2800" dirty="0">
                <a:latin typeface="Calibri" panose="020F0502020204030204" pitchFamily="34" charset="0"/>
                <a:ea typeface="Calibri" panose="020F0502020204030204" pitchFamily="34" charset="0"/>
                <a:cs typeface="Times New Roman" panose="02020603050405020304" pitchFamily="18" charset="0"/>
              </a:rPr>
              <a:t>give Him the honor and reverence He deserves by following His commands, which includes dedicating one day out of the week to Him.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7462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65962-1225-452E-A383-B1EE96626DD2}"/>
              </a:ext>
            </a:extLst>
          </p:cNvPr>
          <p:cNvSpPr>
            <a:spLocks noGrp="1"/>
          </p:cNvSpPr>
          <p:nvPr>
            <p:ph type="title"/>
          </p:nvPr>
        </p:nvSpPr>
        <p:spPr/>
        <p:txBody>
          <a:bodyPr/>
          <a:lstStyle/>
          <a:p>
            <a:r>
              <a:rPr lang="en-US" dirty="0"/>
              <a:t>Verse 4</a:t>
            </a:r>
          </a:p>
        </p:txBody>
      </p:sp>
      <p:sp>
        <p:nvSpPr>
          <p:cNvPr id="3" name="Content Placeholder 2">
            <a:extLst>
              <a:ext uri="{FF2B5EF4-FFF2-40B4-BE49-F238E27FC236}">
                <a16:creationId xmlns:a16="http://schemas.microsoft.com/office/drawing/2014/main" id="{FB6E90CE-F964-4B55-A897-F6F27EFB0185}"/>
              </a:ext>
            </a:extLst>
          </p:cNvPr>
          <p:cNvSpPr>
            <a:spLocks noGrp="1"/>
          </p:cNvSpPr>
          <p:nvPr>
            <p:ph idx="1"/>
          </p:nvPr>
        </p:nvSpPr>
        <p:spPr/>
        <p:txBody>
          <a:bodyPr>
            <a:norm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They weren’t to engage in the practice of making their own gods. The prohibition against making idols included not making any idols meant to represent God. If they made an image of God to worship, in time they would begin to worship the image rather than God. People do this today whenever they claim to be Christian but don’t believe or follow any of His commands from the Bible, and instead substitute their own beliefs. They have created their own god but refer to it as the God of the Bible.</a:t>
            </a:r>
            <a:endParaRPr lang="en-US" sz="2800" dirty="0"/>
          </a:p>
        </p:txBody>
      </p:sp>
    </p:spTree>
    <p:extLst>
      <p:ext uri="{BB962C8B-B14F-4D97-AF65-F5344CB8AC3E}">
        <p14:creationId xmlns:p14="http://schemas.microsoft.com/office/powerpoint/2010/main" val="182130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F6903-B4E3-402E-832D-E17B2701B24C}"/>
              </a:ext>
            </a:extLst>
          </p:cNvPr>
          <p:cNvSpPr>
            <a:spLocks noGrp="1"/>
          </p:cNvSpPr>
          <p:nvPr>
            <p:ph type="title"/>
          </p:nvPr>
        </p:nvSpPr>
        <p:spPr/>
        <p:txBody>
          <a:bodyPr/>
          <a:lstStyle/>
          <a:p>
            <a:r>
              <a:rPr lang="en-US" dirty="0"/>
              <a:t>Verses 5-8 </a:t>
            </a:r>
          </a:p>
        </p:txBody>
      </p:sp>
      <p:sp>
        <p:nvSpPr>
          <p:cNvPr id="3" name="Content Placeholder 2">
            <a:extLst>
              <a:ext uri="{FF2B5EF4-FFF2-40B4-BE49-F238E27FC236}">
                <a16:creationId xmlns:a16="http://schemas.microsoft.com/office/drawing/2014/main" id="{1B1B486F-3E24-4B72-BEA2-413150C512F8}"/>
              </a:ext>
            </a:extLst>
          </p:cNvPr>
          <p:cNvSpPr>
            <a:spLocks noGrp="1"/>
          </p:cNvSpPr>
          <p:nvPr>
            <p:ph idx="1"/>
          </p:nvPr>
        </p:nvSpPr>
        <p:spPr/>
        <p:txBody>
          <a:bodyPr>
            <a:normAutofit fontScale="92500" lnSpcReduction="20000"/>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The law of the peace offering is described in chapter 3. The peace offering was meant to represent a peace meal with God. They were allowed to eat what they brought for the peace offering the day they brought it, or the next day, but anything left on the third day was to be burned up. The meat would have spoiled quickly in those days, and in addition to being a health hazard, it would have been dishonorable to have an offering to the Lord of rotten meat. MacArthur also says that it is possible this was to prevent the people from believing the meat was somehow divine and creating some kind of a superstitious belief around it. </a:t>
            </a:r>
          </a:p>
          <a:p>
            <a:endParaRPr lang="en-US" dirty="0"/>
          </a:p>
        </p:txBody>
      </p:sp>
    </p:spTree>
    <p:extLst>
      <p:ext uri="{BB962C8B-B14F-4D97-AF65-F5344CB8AC3E}">
        <p14:creationId xmlns:p14="http://schemas.microsoft.com/office/powerpoint/2010/main" val="26456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DB38-9A6F-4B81-9647-B2DA4D08E99B}"/>
              </a:ext>
            </a:extLst>
          </p:cNvPr>
          <p:cNvSpPr>
            <a:spLocks noGrp="1"/>
          </p:cNvSpPr>
          <p:nvPr>
            <p:ph type="title"/>
          </p:nvPr>
        </p:nvSpPr>
        <p:spPr/>
        <p:txBody>
          <a:bodyPr/>
          <a:lstStyle/>
          <a:p>
            <a:r>
              <a:rPr lang="en-US" dirty="0"/>
              <a:t>Verses 9-10 </a:t>
            </a:r>
          </a:p>
        </p:txBody>
      </p:sp>
      <p:sp>
        <p:nvSpPr>
          <p:cNvPr id="3" name="Content Placeholder 2">
            <a:extLst>
              <a:ext uri="{FF2B5EF4-FFF2-40B4-BE49-F238E27FC236}">
                <a16:creationId xmlns:a16="http://schemas.microsoft.com/office/drawing/2014/main" id="{79264D4B-EEE7-4B8C-929C-B84D484C67D9}"/>
              </a:ext>
            </a:extLst>
          </p:cNvPr>
          <p:cNvSpPr>
            <a:spLocks noGrp="1"/>
          </p:cNvSpPr>
          <p:nvPr>
            <p:ph idx="1"/>
          </p:nvPr>
        </p:nvSpPr>
        <p:spPr/>
        <p:txBody>
          <a:bodyPr>
            <a:normAutofit fontScale="92500" lnSpcReduction="10000"/>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They weren’t to reap their field right up to the edge, and they weren’t to pick up every last grain (or whatever they were growing) they were to leave some for the poor to glean. This was to be primarily an agrarian society, and they would have been able to harvest plenty without having to get every single last grain or grape. Our society is not agrarian and so this command wouldn’t work well here. God didn’t mean this specific command for every possible society. But the principle still remains, in that we should have concern for those who are poor and unable to better their situation.</a:t>
            </a:r>
          </a:p>
          <a:p>
            <a:endParaRPr lang="en-US" dirty="0"/>
          </a:p>
        </p:txBody>
      </p:sp>
    </p:spTree>
    <p:extLst>
      <p:ext uri="{BB962C8B-B14F-4D97-AF65-F5344CB8AC3E}">
        <p14:creationId xmlns:p14="http://schemas.microsoft.com/office/powerpoint/2010/main" val="34687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4C90A-B75D-4EBD-8E33-9A6E1DD792AE}"/>
              </a:ext>
            </a:extLst>
          </p:cNvPr>
          <p:cNvSpPr>
            <a:spLocks noGrp="1"/>
          </p:cNvSpPr>
          <p:nvPr>
            <p:ph type="title"/>
          </p:nvPr>
        </p:nvSpPr>
        <p:spPr/>
        <p:txBody>
          <a:bodyPr/>
          <a:lstStyle/>
          <a:p>
            <a:r>
              <a:rPr lang="en-US" dirty="0"/>
              <a:t>Verse 11 </a:t>
            </a:r>
          </a:p>
        </p:txBody>
      </p:sp>
      <p:sp>
        <p:nvSpPr>
          <p:cNvPr id="3" name="Content Placeholder 2">
            <a:extLst>
              <a:ext uri="{FF2B5EF4-FFF2-40B4-BE49-F238E27FC236}">
                <a16:creationId xmlns:a16="http://schemas.microsoft.com/office/drawing/2014/main" id="{55FE016A-1DA3-4F22-8B52-BD86EE06E0DB}"/>
              </a:ext>
            </a:extLst>
          </p:cNvPr>
          <p:cNvSpPr>
            <a:spLocks noGrp="1"/>
          </p:cNvSpPr>
          <p:nvPr>
            <p:ph idx="1"/>
          </p:nvPr>
        </p:nvSpPr>
        <p:spPr/>
        <p:txBody>
          <a:bodyPr>
            <a:norm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They were to be honest in all of their dealings with each other. They weren’t to steal, and they weren’t to tell lies. These also come from the ten commandments. The commandments are split up into two parts: those commandments related to their relationship to God, and those commandments related to their relationship to each other. Failure to follow the commands related to each other was a sign that they really didn’t have any regard for God either. </a:t>
            </a:r>
            <a:endParaRPr lang="en-US" sz="2800" dirty="0"/>
          </a:p>
        </p:txBody>
      </p:sp>
    </p:spTree>
    <p:extLst>
      <p:ext uri="{BB962C8B-B14F-4D97-AF65-F5344CB8AC3E}">
        <p14:creationId xmlns:p14="http://schemas.microsoft.com/office/powerpoint/2010/main" val="106514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51B3F-4C35-4241-8553-2565E15CF9F8}"/>
              </a:ext>
            </a:extLst>
          </p:cNvPr>
          <p:cNvSpPr>
            <a:spLocks noGrp="1"/>
          </p:cNvSpPr>
          <p:nvPr>
            <p:ph type="title"/>
          </p:nvPr>
        </p:nvSpPr>
        <p:spPr/>
        <p:txBody>
          <a:bodyPr/>
          <a:lstStyle/>
          <a:p>
            <a:r>
              <a:rPr lang="en-US" dirty="0"/>
              <a:t>Verse 12 </a:t>
            </a:r>
          </a:p>
        </p:txBody>
      </p:sp>
      <p:sp>
        <p:nvSpPr>
          <p:cNvPr id="3" name="Content Placeholder 2">
            <a:extLst>
              <a:ext uri="{FF2B5EF4-FFF2-40B4-BE49-F238E27FC236}">
                <a16:creationId xmlns:a16="http://schemas.microsoft.com/office/drawing/2014/main" id="{2D47DA66-1845-4341-83A4-7247E76CA751}"/>
              </a:ext>
            </a:extLst>
          </p:cNvPr>
          <p:cNvSpPr>
            <a:spLocks noGrp="1"/>
          </p:cNvSpPr>
          <p:nvPr>
            <p:ph idx="1"/>
          </p:nvPr>
        </p:nvSpPr>
        <p:spPr/>
        <p:txBody>
          <a:bodyPr>
            <a:normAutofit fontScale="85000" lnSpcReduction="10000"/>
          </a:bodyPr>
          <a:lstStyle/>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They weren’t to swear an oath in God’s name without the intention of following through on it. </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Matthew 5:33</a:t>
            </a:r>
          </a:p>
          <a:p>
            <a:pPr marL="457200" lvl="1">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 fact, they weren’t really supposed to swear any oaths at all. This is because you never know if you will be able to follow through with it. You might swear an oath in God’s name with the full intention of following through, but then something prevents you from being able to do so. You have therefore broken an oath made in God’s name. Simply let your yes be yes and your no be no. There is no reason to make an oath.</a:t>
            </a:r>
          </a:p>
          <a:p>
            <a:endParaRPr lang="en-US" dirty="0"/>
          </a:p>
        </p:txBody>
      </p:sp>
    </p:spTree>
    <p:extLst>
      <p:ext uri="{BB962C8B-B14F-4D97-AF65-F5344CB8AC3E}">
        <p14:creationId xmlns:p14="http://schemas.microsoft.com/office/powerpoint/2010/main" val="104512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32601-9486-4304-AD38-B40764382AAE}"/>
              </a:ext>
            </a:extLst>
          </p:cNvPr>
          <p:cNvSpPr>
            <a:spLocks noGrp="1"/>
          </p:cNvSpPr>
          <p:nvPr>
            <p:ph type="title"/>
          </p:nvPr>
        </p:nvSpPr>
        <p:spPr/>
        <p:txBody>
          <a:bodyPr/>
          <a:lstStyle/>
          <a:p>
            <a:r>
              <a:rPr lang="en-US" dirty="0"/>
              <a:t>Verse 13 </a:t>
            </a:r>
          </a:p>
        </p:txBody>
      </p:sp>
      <p:sp>
        <p:nvSpPr>
          <p:cNvPr id="3" name="Content Placeholder 2">
            <a:extLst>
              <a:ext uri="{FF2B5EF4-FFF2-40B4-BE49-F238E27FC236}">
                <a16:creationId xmlns:a16="http://schemas.microsoft.com/office/drawing/2014/main" id="{027865E7-4AB5-491B-ACC4-E78272ACE538}"/>
              </a:ext>
            </a:extLst>
          </p:cNvPr>
          <p:cNvSpPr>
            <a:spLocks noGrp="1"/>
          </p:cNvSpPr>
          <p:nvPr>
            <p:ph idx="1"/>
          </p:nvPr>
        </p:nvSpPr>
        <p:spPr/>
        <p:txBody>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Day workers were to be paid at the end of each day. They lived on a day to day basis, and they needed to receive their wages at the end of each day of work. To do otherwise was considered theft. </a:t>
            </a:r>
          </a:p>
          <a:p>
            <a:endParaRPr lang="en-US" dirty="0"/>
          </a:p>
        </p:txBody>
      </p:sp>
    </p:spTree>
    <p:extLst>
      <p:ext uri="{BB962C8B-B14F-4D97-AF65-F5344CB8AC3E}">
        <p14:creationId xmlns:p14="http://schemas.microsoft.com/office/powerpoint/2010/main" val="37356347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76</TotalTime>
  <Words>2051</Words>
  <Application>Microsoft Office PowerPoint</Application>
  <PresentationFormat>Widescreen</PresentationFormat>
  <Paragraphs>61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Celestial</vt:lpstr>
      <vt:lpstr>Leviticus</vt:lpstr>
      <vt:lpstr>Verses 1-2 </vt:lpstr>
      <vt:lpstr>Verse 3</vt:lpstr>
      <vt:lpstr>Verse 4</vt:lpstr>
      <vt:lpstr>Verses 5-8 </vt:lpstr>
      <vt:lpstr>Verses 9-10 </vt:lpstr>
      <vt:lpstr>Verse 11 </vt:lpstr>
      <vt:lpstr>Verse 12 </vt:lpstr>
      <vt:lpstr>Verse 13 </vt:lpstr>
      <vt:lpstr>Verse 14 </vt:lpstr>
      <vt:lpstr>Verse 15 </vt:lpstr>
      <vt:lpstr>Verse 16 </vt:lpstr>
      <vt:lpstr>Verse 17</vt:lpstr>
      <vt:lpstr>Verse 18 </vt:lpstr>
      <vt:lpstr>Verse 19</vt:lpstr>
      <vt:lpstr>PowerPoint Presentation</vt:lpstr>
      <vt:lpstr>Verses 20-22 </vt:lpstr>
      <vt:lpstr>Verses 23-25 </vt:lpstr>
      <vt:lpstr>Verse 26 </vt:lpstr>
      <vt:lpstr>Verses 27-28 </vt:lpstr>
      <vt:lpstr>Verse 29 </vt:lpstr>
      <vt:lpstr>Verse 30 </vt:lpstr>
      <vt:lpstr>Verse 31 </vt:lpstr>
      <vt:lpstr>Verse 32 </vt:lpstr>
      <vt:lpstr>Verse 33-34 </vt:lpstr>
      <vt:lpstr>Verses 35-37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8</cp:revision>
  <dcterms:created xsi:type="dcterms:W3CDTF">2020-11-01T16:39:29Z</dcterms:created>
  <dcterms:modified xsi:type="dcterms:W3CDTF">2020-11-01T17:55:48Z</dcterms:modified>
</cp:coreProperties>
</file>