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10/18/2020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6B747-7FEE-41B4-B9BE-C388C25F6599}"/>
              </a:ext>
            </a:extLst>
          </p:cNvPr>
          <p:cNvSpPr>
            <a:spLocks noGrp="1"/>
          </p:cNvSpPr>
          <p:nvPr>
            <p:ph type="ctrTitle"/>
          </p:nvPr>
        </p:nvSpPr>
        <p:spPr/>
        <p:txBody>
          <a:bodyPr>
            <a:normAutofit/>
          </a:bodyPr>
          <a:lstStyle/>
          <a:p>
            <a:r>
              <a:rPr lang="en-US" sz="3200" dirty="0">
                <a:effectLst/>
                <a:latin typeface="Times New Roman" panose="02020603050405020304" pitchFamily="18" charset="0"/>
                <a:ea typeface="SimSun" panose="02010600030101010101" pitchFamily="2" charset="-122"/>
                <a:cs typeface="Arial" panose="020B0604020202020204" pitchFamily="34" charset="0"/>
              </a:rPr>
              <a:t>Leviticus</a:t>
            </a:r>
            <a:endParaRPr lang="en-US" sz="3200" dirty="0"/>
          </a:p>
        </p:txBody>
      </p:sp>
      <p:sp>
        <p:nvSpPr>
          <p:cNvPr id="3" name="Subtitle 2">
            <a:extLst>
              <a:ext uri="{FF2B5EF4-FFF2-40B4-BE49-F238E27FC236}">
                <a16:creationId xmlns:a16="http://schemas.microsoft.com/office/drawing/2014/main" id="{CF7B2724-30B1-46E4-B3B4-74C144602BE2}"/>
              </a:ext>
            </a:extLst>
          </p:cNvPr>
          <p:cNvSpPr>
            <a:spLocks noGrp="1"/>
          </p:cNvSpPr>
          <p:nvPr>
            <p:ph type="subTitle" idx="1"/>
          </p:nvPr>
        </p:nvSpPr>
        <p:spPr/>
        <p:txBody>
          <a:bodyPr/>
          <a:lstStyle/>
          <a:p>
            <a:r>
              <a:rPr lang="en-US" dirty="0"/>
              <a:t>chapter 17</a:t>
            </a:r>
          </a:p>
        </p:txBody>
      </p:sp>
    </p:spTree>
    <p:extLst>
      <p:ext uri="{BB962C8B-B14F-4D97-AF65-F5344CB8AC3E}">
        <p14:creationId xmlns:p14="http://schemas.microsoft.com/office/powerpoint/2010/main" val="4197078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422DF-A15A-4609-BC03-BB80DB63EEA4}"/>
              </a:ext>
            </a:extLst>
          </p:cNvPr>
          <p:cNvSpPr>
            <a:spLocks noGrp="1"/>
          </p:cNvSpPr>
          <p:nvPr>
            <p:ph type="title"/>
          </p:nvPr>
        </p:nvSpPr>
        <p:spPr/>
        <p:txBody>
          <a:bodyPr/>
          <a:lstStyle/>
          <a:p>
            <a:r>
              <a:rPr lang="en-US" dirty="0"/>
              <a:t>The Holiness Code</a:t>
            </a:r>
          </a:p>
        </p:txBody>
      </p:sp>
      <p:sp>
        <p:nvSpPr>
          <p:cNvPr id="3" name="Content Placeholder 2">
            <a:extLst>
              <a:ext uri="{FF2B5EF4-FFF2-40B4-BE49-F238E27FC236}">
                <a16:creationId xmlns:a16="http://schemas.microsoft.com/office/drawing/2014/main" id="{20D5D209-6D88-4CA7-921E-DC0807A4E373}"/>
              </a:ext>
            </a:extLst>
          </p:cNvPr>
          <p:cNvSpPr>
            <a:spLocks noGrp="1"/>
          </p:cNvSpPr>
          <p:nvPr>
            <p:ph idx="1"/>
          </p:nvPr>
        </p:nvSpPr>
        <p:spPr/>
        <p:txBody>
          <a:bodyPr>
            <a:normAutofit/>
          </a:bodyPr>
          <a:lstStyle/>
          <a:p>
            <a:r>
              <a:rPr lang="en-US" sz="4000" dirty="0"/>
              <a:t>From this chapter up through chapter 24 we have what many scholars refer to as the holiness code. Guidelines for practical holiness are outlined in these chapters, providing specifics for the Israelites to follow.</a:t>
            </a:r>
          </a:p>
        </p:txBody>
      </p:sp>
    </p:spTree>
    <p:extLst>
      <p:ext uri="{BB962C8B-B14F-4D97-AF65-F5344CB8AC3E}">
        <p14:creationId xmlns:p14="http://schemas.microsoft.com/office/powerpoint/2010/main" val="2761185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45058-6F42-4196-9C41-001B0261FEB1}"/>
              </a:ext>
            </a:extLst>
          </p:cNvPr>
          <p:cNvSpPr>
            <a:spLocks noGrp="1"/>
          </p:cNvSpPr>
          <p:nvPr>
            <p:ph type="title"/>
          </p:nvPr>
        </p:nvSpPr>
        <p:spPr/>
        <p:txBody>
          <a:bodyPr/>
          <a:lstStyle/>
          <a:p>
            <a:r>
              <a:rPr lang="en-US" dirty="0"/>
              <a:t>Verses 1-9 </a:t>
            </a:r>
          </a:p>
        </p:txBody>
      </p:sp>
      <p:sp>
        <p:nvSpPr>
          <p:cNvPr id="3" name="Content Placeholder 2">
            <a:extLst>
              <a:ext uri="{FF2B5EF4-FFF2-40B4-BE49-F238E27FC236}">
                <a16:creationId xmlns:a16="http://schemas.microsoft.com/office/drawing/2014/main" id="{1C7335A3-708C-4009-A68A-740FEFEFB2A8}"/>
              </a:ext>
            </a:extLst>
          </p:cNvPr>
          <p:cNvSpPr>
            <a:spLocks noGrp="1"/>
          </p:cNvSpPr>
          <p:nvPr>
            <p:ph idx="1"/>
          </p:nvPr>
        </p:nvSpPr>
        <p:spPr/>
        <p:txBody>
          <a:bodyPr>
            <a:normAutofit/>
          </a:bodyPr>
          <a:lstStyle/>
          <a:p>
            <a:r>
              <a:rPr lang="en-US" sz="2200" kern="150" dirty="0">
                <a:effectLst/>
                <a:latin typeface="Times New Roman" panose="02020603050405020304" pitchFamily="18" charset="0"/>
                <a:ea typeface="SimSun" panose="02010600030101010101" pitchFamily="2" charset="-122"/>
                <a:cs typeface="Arial" panose="020B0604020202020204" pitchFamily="34" charset="0"/>
              </a:rPr>
              <a:t>They weren't to offer sacrifices anywhere other than at the Tabernacle. To make a sacrifice anywhere other than at the Tabernacle was considered the same as making an offering to someone other than God, which would have been idolatry. The reason for the Tabernacle, and for the specific regulations regarding worship of God, was to prevent them from falling into idolatry. If they always brought their sacrifices to the Tabernacle then they would always have God </a:t>
            </a:r>
            <a:r>
              <a:rPr lang="en-US" sz="2200" kern="150" dirty="0">
                <a:latin typeface="Times New Roman" panose="02020603050405020304" pitchFamily="18" charset="0"/>
                <a:ea typeface="SimSun" panose="02010600030101010101" pitchFamily="2" charset="-122"/>
                <a:cs typeface="Arial" panose="020B0604020202020204" pitchFamily="34" charset="0"/>
              </a:rPr>
              <a:t>before them as a reminder of where their devotion belonged. </a:t>
            </a:r>
            <a:endParaRPr lang="en-US" sz="22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1648999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DBCA0-3A5D-4D2F-836B-84275CC2D5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2FDDEB-F7D4-4D6B-82E3-8E17C30FB972}"/>
              </a:ext>
            </a:extLst>
          </p:cNvPr>
          <p:cNvSpPr>
            <a:spLocks noGrp="1"/>
          </p:cNvSpPr>
          <p:nvPr>
            <p:ph idx="1"/>
          </p:nvPr>
        </p:nvSpPr>
        <p:spPr/>
        <p:txBody>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The reference to the goat demons is a big question most people have. In some translations, in fact, it is rendered as devils rather than goat demons, which could make these any pagan god. The </a:t>
            </a:r>
            <a:r>
              <a:rPr lang="en-US" sz="2800" kern="150" dirty="0" err="1">
                <a:effectLst/>
                <a:latin typeface="Times New Roman" panose="02020603050405020304" pitchFamily="18" charset="0"/>
                <a:ea typeface="SimSun" panose="02010600030101010101" pitchFamily="2" charset="-122"/>
                <a:cs typeface="Arial" panose="020B0604020202020204" pitchFamily="34" charset="0"/>
              </a:rPr>
              <a:t>orginal</a:t>
            </a:r>
            <a:r>
              <a:rPr lang="en-US" sz="2800" kern="150" dirty="0">
                <a:effectLst/>
                <a:latin typeface="Times New Roman" panose="02020603050405020304" pitchFamily="18" charset="0"/>
                <a:ea typeface="SimSun" panose="02010600030101010101" pitchFamily="2" charset="-122"/>
                <a:cs typeface="Arial" panose="020B0604020202020204" pitchFamily="34" charset="0"/>
              </a:rPr>
              <a:t> </a:t>
            </a:r>
            <a:r>
              <a:rPr lang="en-US" sz="2800" kern="150" dirty="0" err="1">
                <a:effectLst/>
                <a:latin typeface="Times New Roman" panose="02020603050405020304" pitchFamily="18" charset="0"/>
                <a:ea typeface="SimSun" panose="02010600030101010101" pitchFamily="2" charset="-122"/>
                <a:cs typeface="Arial" panose="020B0604020202020204" pitchFamily="34" charset="0"/>
              </a:rPr>
              <a:t>hebrew</a:t>
            </a:r>
            <a:r>
              <a:rPr lang="en-US" sz="2800" kern="150" dirty="0">
                <a:effectLst/>
                <a:latin typeface="Times New Roman" panose="02020603050405020304" pitchFamily="18" charset="0"/>
                <a:ea typeface="SimSun" panose="02010600030101010101" pitchFamily="2" charset="-122"/>
                <a:cs typeface="Arial" panose="020B0604020202020204" pitchFamily="34" charset="0"/>
              </a:rPr>
              <a:t> word used here is </a:t>
            </a:r>
            <a:r>
              <a:rPr lang="en-US" sz="2800" kern="150" dirty="0" err="1">
                <a:effectLst/>
                <a:latin typeface="Times New Roman" panose="02020603050405020304" pitchFamily="18" charset="0"/>
                <a:ea typeface="SimSun" panose="02010600030101010101" pitchFamily="2" charset="-122"/>
                <a:cs typeface="Arial" panose="020B0604020202020204" pitchFamily="34" charset="0"/>
              </a:rPr>
              <a:t>saiyr</a:t>
            </a:r>
            <a:r>
              <a:rPr lang="en-US" sz="2800" kern="150" dirty="0">
                <a:effectLst/>
                <a:latin typeface="Times New Roman" panose="02020603050405020304" pitchFamily="18" charset="0"/>
                <a:ea typeface="SimSun" panose="02010600030101010101" pitchFamily="2" charset="-122"/>
                <a:cs typeface="Arial" panose="020B0604020202020204" pitchFamily="34" charset="0"/>
              </a:rPr>
              <a:t>, pronounced saw-</a:t>
            </a:r>
            <a:r>
              <a:rPr lang="en-US" sz="2800" kern="150" dirty="0" err="1">
                <a:effectLst/>
                <a:latin typeface="Times New Roman" panose="02020603050405020304" pitchFamily="18" charset="0"/>
                <a:ea typeface="SimSun" panose="02010600030101010101" pitchFamily="2" charset="-122"/>
                <a:cs typeface="Arial" panose="020B0604020202020204" pitchFamily="34" charset="0"/>
              </a:rPr>
              <a:t>eer</a:t>
            </a:r>
            <a:r>
              <a:rPr lang="en-US" sz="2800" kern="150" dirty="0">
                <a:effectLst/>
                <a:latin typeface="Times New Roman" panose="02020603050405020304" pitchFamily="18" charset="0"/>
                <a:ea typeface="SimSun" panose="02010600030101010101" pitchFamily="2" charset="-122"/>
                <a:cs typeface="Arial" panose="020B0604020202020204" pitchFamily="34" charset="0"/>
              </a:rPr>
              <a:t>, and it means </a:t>
            </a:r>
            <a:r>
              <a:rPr lang="en-US" sz="2800" i="1" kern="150" dirty="0">
                <a:effectLst/>
                <a:latin typeface="Verdana" panose="020B0604030504040204" pitchFamily="34" charset="0"/>
                <a:ea typeface="Verdana" panose="020B0604030504040204" pitchFamily="34" charset="0"/>
                <a:cs typeface="Verdana" panose="020B0604030504040204" pitchFamily="34" charset="0"/>
              </a:rPr>
              <a:t>shaggy</a:t>
            </a:r>
            <a:r>
              <a:rPr lang="en-US" sz="2800" kern="150" dirty="0">
                <a:effectLst/>
                <a:latin typeface="Verdana" panose="020B0604030504040204" pitchFamily="34" charset="0"/>
                <a:ea typeface="Verdana" panose="020B0604030504040204" pitchFamily="34" charset="0"/>
                <a:cs typeface="Verdana" panose="020B0604030504040204" pitchFamily="34" charset="0"/>
              </a:rPr>
              <a:t>; as noun, a </a:t>
            </a:r>
            <a:r>
              <a:rPr lang="en-US" sz="2800" i="1" kern="150" dirty="0">
                <a:effectLst/>
                <a:latin typeface="Verdana" panose="020B0604030504040204" pitchFamily="34" charset="0"/>
                <a:ea typeface="Verdana" panose="020B0604030504040204" pitchFamily="34" charset="0"/>
                <a:cs typeface="Verdana" panose="020B0604030504040204" pitchFamily="34" charset="0"/>
              </a:rPr>
              <a:t>he goat</a:t>
            </a:r>
            <a:r>
              <a:rPr lang="en-US" sz="2800" kern="150" dirty="0">
                <a:effectLst/>
                <a:latin typeface="Verdana" panose="020B0604030504040204" pitchFamily="34" charset="0"/>
                <a:ea typeface="Verdana" panose="020B0604030504040204" pitchFamily="34" charset="0"/>
                <a:cs typeface="Verdana" panose="020B0604030504040204" pitchFamily="34" charset="0"/>
              </a:rPr>
              <a:t>; by analogy a </a:t>
            </a:r>
            <a:r>
              <a:rPr lang="en-US" sz="2800" i="1" kern="150" dirty="0">
                <a:effectLst/>
                <a:latin typeface="Verdana" panose="020B0604030504040204" pitchFamily="34" charset="0"/>
                <a:ea typeface="Verdana" panose="020B0604030504040204" pitchFamily="34" charset="0"/>
                <a:cs typeface="Verdana" panose="020B0604030504040204" pitchFamily="34" charset="0"/>
              </a:rPr>
              <a:t>faun: - </a:t>
            </a:r>
            <a:r>
              <a:rPr lang="en-US" sz="2800" kern="150" dirty="0">
                <a:effectLst/>
                <a:latin typeface="Verdana" panose="020B0604030504040204" pitchFamily="34" charset="0"/>
                <a:ea typeface="Verdana" panose="020B0604030504040204" pitchFamily="34" charset="0"/>
                <a:cs typeface="Verdana" panose="020B0604030504040204" pitchFamily="34" charset="0"/>
              </a:rPr>
              <a:t>devil, goat, hairy, kid, rough, satyr.</a:t>
            </a:r>
            <a:endParaRPr lang="en-US" sz="2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541936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6844-61F9-430B-A6C1-63A4472C8D3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8CA9817-DE5E-4ED2-959F-CB3E965C1077}"/>
              </a:ext>
            </a:extLst>
          </p:cNvPr>
          <p:cNvSpPr>
            <a:spLocks noGrp="1"/>
          </p:cNvSpPr>
          <p:nvPr>
            <p:ph idx="1"/>
          </p:nvPr>
        </p:nvSpPr>
        <p:spPr/>
        <p:txBody>
          <a:bodyPr>
            <a:normAutofit fontScale="92500"/>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This is an early form of the word satyr, which refers to a half-man half-goat creature such as the Greek god Pan. The belief, apparently, was that these goat demons, or devils, inhabited the wilderness and that they could appease them if they offered sacrifices to them. God did not want them to offer sacrifices to anyone other than to Him. This specific command would have only applied during the period of their wilderness wandering, though the principle of not offering sacrifices to anyone other than God remained permanent.</a:t>
            </a:r>
          </a:p>
          <a:p>
            <a:endParaRPr lang="en-US" dirty="0"/>
          </a:p>
        </p:txBody>
      </p:sp>
    </p:spTree>
    <p:extLst>
      <p:ext uri="{BB962C8B-B14F-4D97-AF65-F5344CB8AC3E}">
        <p14:creationId xmlns:p14="http://schemas.microsoft.com/office/powerpoint/2010/main" val="463868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987C8-80F5-450D-85A5-127DCA735C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A4C154D-3657-4C65-BC9F-4A0C1C9365C2}"/>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Some link this back to Azazel, or the scapegoat, mentioned in chapter 16 of Leviticus. </a:t>
            </a:r>
            <a:r>
              <a:rPr lang="en-US" sz="3200" kern="150" dirty="0">
                <a:latin typeface="Times New Roman" panose="02020603050405020304" pitchFamily="18" charset="0"/>
                <a:ea typeface="SimSun" panose="02010600030101010101" pitchFamily="2" charset="-122"/>
                <a:cs typeface="Arial" panose="020B0604020202020204" pitchFamily="34" charset="0"/>
              </a:rPr>
              <a:t>If Azazel is indeed the actual name of a demon, then it could mean that the local inhabitants of the land believed in the goat demon too, and could have led the Israelites into their idolatry.</a:t>
            </a:r>
            <a:endParaRPr lang="en-US" sz="32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2325313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46BC-3B1F-459B-82D1-F2051DECC275}"/>
              </a:ext>
            </a:extLst>
          </p:cNvPr>
          <p:cNvSpPr>
            <a:spLocks noGrp="1"/>
          </p:cNvSpPr>
          <p:nvPr>
            <p:ph type="title"/>
          </p:nvPr>
        </p:nvSpPr>
        <p:spPr/>
        <p:txBody>
          <a:bodyPr/>
          <a:lstStyle/>
          <a:p>
            <a:r>
              <a:rPr lang="en-US" dirty="0"/>
              <a:t>Verses 10-12 </a:t>
            </a:r>
          </a:p>
        </p:txBody>
      </p:sp>
      <p:sp>
        <p:nvSpPr>
          <p:cNvPr id="3" name="Content Placeholder 2">
            <a:extLst>
              <a:ext uri="{FF2B5EF4-FFF2-40B4-BE49-F238E27FC236}">
                <a16:creationId xmlns:a16="http://schemas.microsoft.com/office/drawing/2014/main" id="{3DA98CB0-FA1E-464A-9A42-756F385E5537}"/>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They weren't to eat the blood of any of the animals they killed for food. They were to drain the blood out before eating it. There were health reasons for this of course, but there was also a spiritual aspect of this as well. The blood is the life. If the blood is lost, so is the life. The blood was sacred because it symbolized the loss of life that atoned for their sins.</a:t>
            </a:r>
          </a:p>
          <a:p>
            <a:endParaRPr lang="en-US" dirty="0"/>
          </a:p>
        </p:txBody>
      </p:sp>
    </p:spTree>
    <p:extLst>
      <p:ext uri="{BB962C8B-B14F-4D97-AF65-F5344CB8AC3E}">
        <p14:creationId xmlns:p14="http://schemas.microsoft.com/office/powerpoint/2010/main" val="2988334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5B56-32E4-4FB8-A6F0-DB11C4E12A65}"/>
              </a:ext>
            </a:extLst>
          </p:cNvPr>
          <p:cNvSpPr>
            <a:spLocks noGrp="1"/>
          </p:cNvSpPr>
          <p:nvPr>
            <p:ph type="title"/>
          </p:nvPr>
        </p:nvSpPr>
        <p:spPr/>
        <p:txBody>
          <a:bodyPr/>
          <a:lstStyle/>
          <a:p>
            <a:r>
              <a:rPr lang="en-US" dirty="0"/>
              <a:t>Verses 13-14 </a:t>
            </a:r>
          </a:p>
        </p:txBody>
      </p:sp>
      <p:sp>
        <p:nvSpPr>
          <p:cNvPr id="3" name="Content Placeholder 2">
            <a:extLst>
              <a:ext uri="{FF2B5EF4-FFF2-40B4-BE49-F238E27FC236}">
                <a16:creationId xmlns:a16="http://schemas.microsoft.com/office/drawing/2014/main" id="{86E5D8D8-AF29-4846-A53B-F5E18D6B3F05}"/>
              </a:ext>
            </a:extLst>
          </p:cNvPr>
          <p:cNvSpPr>
            <a:spLocks noGrp="1"/>
          </p:cNvSpPr>
          <p:nvPr>
            <p:ph idx="1"/>
          </p:nvPr>
        </p:nvSpPr>
        <p:spPr/>
        <p:txBody>
          <a:bodyPr>
            <a:normAutofit lnSpcReduction="10000"/>
          </a:bodyPr>
          <a:lstStyle/>
          <a:p>
            <a:pPr marL="0" marR="0">
              <a:spcBef>
                <a:spcPts val="0"/>
              </a:spcBef>
              <a:spcAft>
                <a:spcPts val="0"/>
              </a:spcAft>
            </a:pPr>
            <a:r>
              <a:rPr lang="en-US" sz="2400" kern="150" dirty="0">
                <a:effectLst/>
                <a:latin typeface="Times New Roman" panose="02020603050405020304" pitchFamily="18" charset="0"/>
                <a:ea typeface="SimSun" panose="02010600030101010101" pitchFamily="2" charset="-122"/>
                <a:cs typeface="Arial" panose="020B0604020202020204" pitchFamily="34" charset="0"/>
              </a:rPr>
              <a:t>When they did catch an animal for the purpose of eating it they were to pour out its blood, and cover it. This was different than what the pagan hunters did. According to MacArthur:</a:t>
            </a:r>
          </a:p>
          <a:p>
            <a:pPr marL="0" marR="0">
              <a:spcBef>
                <a:spcPts val="0"/>
              </a:spcBef>
              <a:spcAft>
                <a:spcPts val="0"/>
              </a:spcAft>
            </a:pPr>
            <a:r>
              <a:rPr lang="en-US" sz="2400" kern="150" dirty="0">
                <a:effectLst/>
                <a:latin typeface="Times New Roman" panose="02020603050405020304" pitchFamily="18" charset="0"/>
                <a:ea typeface="SimSun" panose="02010600030101010101" pitchFamily="2" charset="-122"/>
                <a:cs typeface="Arial" panose="020B0604020202020204" pitchFamily="34" charset="0"/>
              </a:rPr>
              <a:t>It was customary with heathen hunters, when they killed any game, to pour out the blood as an offering to the god of the hunt. The Israelites, to the contrary, were enjoined by this directive and banned from all such superstitious acts of idolatry. </a:t>
            </a:r>
          </a:p>
          <a:p>
            <a:pPr marL="0" marR="0">
              <a:spcBef>
                <a:spcPts val="0"/>
              </a:spcBef>
              <a:spcAft>
                <a:spcPts val="0"/>
              </a:spcAft>
            </a:pPr>
            <a:r>
              <a:rPr lang="en-US" sz="2400" kern="150" dirty="0">
                <a:effectLst/>
                <a:latin typeface="Times New Roman" panose="02020603050405020304" pitchFamily="18" charset="0"/>
                <a:ea typeface="SimSun" panose="02010600030101010101" pitchFamily="2" charset="-122"/>
                <a:cs typeface="Arial" panose="020B0604020202020204" pitchFamily="34" charset="0"/>
              </a:rPr>
              <a:t>NASB, The MacArthur Study Bible, eBook . Thomas Nelson. Kindle Edition.</a:t>
            </a:r>
          </a:p>
          <a:p>
            <a:pPr marL="0">
              <a:spcAft>
                <a:spcPts val="0"/>
              </a:spcAft>
            </a:pPr>
            <a:r>
              <a:rPr lang="en-US" sz="2400" kern="150" dirty="0">
                <a:effectLst/>
                <a:latin typeface="Times New Roman" panose="02020603050405020304" pitchFamily="18" charset="0"/>
                <a:ea typeface="SimSun" panose="02010600030101010101" pitchFamily="2" charset="-122"/>
                <a:cs typeface="Arial" panose="020B0604020202020204" pitchFamily="34" charset="0"/>
              </a:rPr>
              <a:t>They would cover over the blood they poured as a symbolic act to make sure no one thought they were offering the blood to pagan gods.</a:t>
            </a:r>
          </a:p>
          <a:p>
            <a:pPr marL="0" marR="0">
              <a:spcBef>
                <a:spcPts val="0"/>
              </a:spcBef>
              <a:spcAft>
                <a:spcPts val="0"/>
              </a:spcAft>
            </a:pP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397536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DE2A4-B6AF-4EBB-A18E-581DA3877593}"/>
              </a:ext>
            </a:extLst>
          </p:cNvPr>
          <p:cNvSpPr>
            <a:spLocks noGrp="1"/>
          </p:cNvSpPr>
          <p:nvPr>
            <p:ph type="title"/>
          </p:nvPr>
        </p:nvSpPr>
        <p:spPr/>
        <p:txBody>
          <a:bodyPr/>
          <a:lstStyle/>
          <a:p>
            <a:r>
              <a:rPr lang="en-US" dirty="0"/>
              <a:t>Verses 15-16 </a:t>
            </a:r>
          </a:p>
        </p:txBody>
      </p:sp>
      <p:sp>
        <p:nvSpPr>
          <p:cNvPr id="3" name="Content Placeholder 2">
            <a:extLst>
              <a:ext uri="{FF2B5EF4-FFF2-40B4-BE49-F238E27FC236}">
                <a16:creationId xmlns:a16="http://schemas.microsoft.com/office/drawing/2014/main" id="{01D07158-2372-4636-8C99-C21519E7C0C2}"/>
              </a:ext>
            </a:extLst>
          </p:cNvPr>
          <p:cNvSpPr>
            <a:spLocks noGrp="1"/>
          </p:cNvSpPr>
          <p:nvPr>
            <p:ph idx="1"/>
          </p:nvPr>
        </p:nvSpPr>
        <p:spPr/>
        <p:txBody>
          <a:bodyPr>
            <a:normAutofit/>
          </a:bodyPr>
          <a:lstStyle/>
          <a:p>
            <a:r>
              <a:rPr lang="en-US" sz="2800" dirty="0">
                <a:effectLst/>
                <a:latin typeface="Times New Roman" panose="02020603050405020304" pitchFamily="18" charset="0"/>
                <a:ea typeface="SimSun" panose="02010600030101010101" pitchFamily="2" charset="-122"/>
                <a:cs typeface="Arial" panose="020B0604020202020204" pitchFamily="34" charset="0"/>
              </a:rPr>
              <a:t>Animals they found dead in the wilderness wouldn't have had the blood drained properly. The people were therefore encouraged not to eat such animals. Though as we see here, they weren’t completely forbidden to eat such animals. </a:t>
            </a:r>
            <a:r>
              <a:rPr lang="en-US" sz="2800" dirty="0">
                <a:latin typeface="Times New Roman" panose="02020603050405020304" pitchFamily="18" charset="0"/>
                <a:ea typeface="SimSun" panose="02010600030101010101" pitchFamily="2" charset="-122"/>
                <a:cs typeface="Arial" panose="020B0604020202020204" pitchFamily="34" charset="0"/>
              </a:rPr>
              <a:t>I</a:t>
            </a:r>
            <a:r>
              <a:rPr lang="en-US" sz="2800" dirty="0">
                <a:effectLst/>
                <a:latin typeface="Times New Roman" panose="02020603050405020304" pitchFamily="18" charset="0"/>
                <a:ea typeface="SimSun" panose="02010600030101010101" pitchFamily="2" charset="-122"/>
                <a:cs typeface="Arial" panose="020B0604020202020204" pitchFamily="34" charset="0"/>
              </a:rPr>
              <a:t>f they did eat an animal they found in this way then they were required to bathe and be ritually unclean until evening. There might have been times when this might have been someon</a:t>
            </a:r>
            <a:r>
              <a:rPr lang="en-US" sz="2800" dirty="0">
                <a:latin typeface="Times New Roman" panose="02020603050405020304" pitchFamily="18" charset="0"/>
                <a:ea typeface="SimSun" panose="02010600030101010101" pitchFamily="2" charset="-122"/>
                <a:cs typeface="Arial" panose="020B0604020202020204" pitchFamily="34" charset="0"/>
              </a:rPr>
              <a:t>e’s only source of food, so God didn’t forbid it entirely, but clearly it was discouraged.</a:t>
            </a:r>
            <a:endParaRPr lang="en-US" sz="2800" dirty="0"/>
          </a:p>
        </p:txBody>
      </p:sp>
    </p:spTree>
    <p:extLst>
      <p:ext uri="{BB962C8B-B14F-4D97-AF65-F5344CB8AC3E}">
        <p14:creationId xmlns:p14="http://schemas.microsoft.com/office/powerpoint/2010/main" val="3114916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23</TotalTime>
  <Words>687</Words>
  <Application>Microsoft Office PowerPoint</Application>
  <PresentationFormat>Widescreen</PresentationFormat>
  <Paragraphs>18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Verdana</vt:lpstr>
      <vt:lpstr>Celestial</vt:lpstr>
      <vt:lpstr>Leviticus</vt:lpstr>
      <vt:lpstr>The Holiness Code</vt:lpstr>
      <vt:lpstr>Verses 1-9 </vt:lpstr>
      <vt:lpstr>PowerPoint Presentation</vt:lpstr>
      <vt:lpstr>PowerPoint Presentation</vt:lpstr>
      <vt:lpstr>PowerPoint Presentation</vt:lpstr>
      <vt:lpstr>Verses 10-12 </vt:lpstr>
      <vt:lpstr>Verses 13-14 </vt:lpstr>
      <vt:lpstr>Verses 15-16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3</cp:revision>
  <dcterms:created xsi:type="dcterms:W3CDTF">2020-10-18T16:50:28Z</dcterms:created>
  <dcterms:modified xsi:type="dcterms:W3CDTF">2020-10-18T17:14:08Z</dcterms:modified>
</cp:coreProperties>
</file>