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5/3/2020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069D0-5AC4-4F87-B35D-2F412919662D}"/>
              </a:ext>
            </a:extLst>
          </p:cNvPr>
          <p:cNvSpPr>
            <a:spLocks noGrp="1"/>
          </p:cNvSpPr>
          <p:nvPr>
            <p:ph type="ctrTitle"/>
          </p:nvPr>
        </p:nvSpPr>
        <p:spPr/>
        <p:txBody>
          <a:bodyPr/>
          <a:lstStyle/>
          <a:p>
            <a:r>
              <a:rPr lang="en-US" dirty="0"/>
              <a:t>Leviticus </a:t>
            </a:r>
            <a:br>
              <a:rPr lang="en-US" dirty="0"/>
            </a:br>
            <a:endParaRPr lang="en-US" dirty="0"/>
          </a:p>
        </p:txBody>
      </p:sp>
      <p:sp>
        <p:nvSpPr>
          <p:cNvPr id="3" name="Subtitle 2">
            <a:extLst>
              <a:ext uri="{FF2B5EF4-FFF2-40B4-BE49-F238E27FC236}">
                <a16:creationId xmlns:a16="http://schemas.microsoft.com/office/drawing/2014/main" id="{72614D08-AAAB-4437-B517-6E78C63B0A86}"/>
              </a:ext>
            </a:extLst>
          </p:cNvPr>
          <p:cNvSpPr>
            <a:spLocks noGrp="1"/>
          </p:cNvSpPr>
          <p:nvPr>
            <p:ph type="subTitle" idx="1"/>
          </p:nvPr>
        </p:nvSpPr>
        <p:spPr/>
        <p:txBody>
          <a:bodyPr/>
          <a:lstStyle/>
          <a:p>
            <a:r>
              <a:rPr lang="en-US" dirty="0"/>
              <a:t>Chapter 2</a:t>
            </a:r>
          </a:p>
          <a:p>
            <a:endParaRPr lang="en-US" dirty="0"/>
          </a:p>
        </p:txBody>
      </p:sp>
    </p:spTree>
    <p:extLst>
      <p:ext uri="{BB962C8B-B14F-4D97-AF65-F5344CB8AC3E}">
        <p14:creationId xmlns:p14="http://schemas.microsoft.com/office/powerpoint/2010/main" val="3159812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1E24D-5FE0-48F4-8B2A-619B7337BD3D}"/>
              </a:ext>
            </a:extLst>
          </p:cNvPr>
          <p:cNvSpPr>
            <a:spLocks noGrp="1"/>
          </p:cNvSpPr>
          <p:nvPr>
            <p:ph type="title"/>
          </p:nvPr>
        </p:nvSpPr>
        <p:spPr/>
        <p:txBody>
          <a:bodyPr/>
          <a:lstStyle/>
          <a:p>
            <a:r>
              <a:rPr lang="en-US" dirty="0"/>
              <a:t>Verse 1</a:t>
            </a:r>
          </a:p>
        </p:txBody>
      </p:sp>
      <p:sp>
        <p:nvSpPr>
          <p:cNvPr id="3" name="Content Placeholder 2">
            <a:extLst>
              <a:ext uri="{FF2B5EF4-FFF2-40B4-BE49-F238E27FC236}">
                <a16:creationId xmlns:a16="http://schemas.microsoft.com/office/drawing/2014/main" id="{BAF9F549-1D08-40FD-824C-0BDB1D44D042}"/>
              </a:ext>
            </a:extLst>
          </p:cNvPr>
          <p:cNvSpPr>
            <a:spLocks noGrp="1"/>
          </p:cNvSpPr>
          <p:nvPr>
            <p:ph idx="1"/>
          </p:nvPr>
        </p:nvSpPr>
        <p:spPr/>
        <p:txBody>
          <a:bodyPr/>
          <a:lstStyle/>
          <a:p>
            <a:r>
              <a:rPr lang="en-US" sz="2400" dirty="0"/>
              <a:t>The next offering is the grain offering. Like the burnt offering, this too was a voluntary offering. It shows that there was a place for non-animal sacrifices in this system, though they were still very different than the random selection of things Cain brought back in Genesis 4. There were three options for the grain offering. The first is of uncooked flour (verses 1-3), the second is baked flour (verses 4-13) and the last is first fruits grain, which was to be roasted. This last one would have only been offered at the feasts that commemorated the first or last harvest, when the early ripened grain would have been available.</a:t>
            </a:r>
          </a:p>
          <a:p>
            <a:endParaRPr lang="en-US" dirty="0"/>
          </a:p>
        </p:txBody>
      </p:sp>
    </p:spTree>
    <p:extLst>
      <p:ext uri="{BB962C8B-B14F-4D97-AF65-F5344CB8AC3E}">
        <p14:creationId xmlns:p14="http://schemas.microsoft.com/office/powerpoint/2010/main" val="1570273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F0D5-4CB8-4384-95E7-C013B07DAE40}"/>
              </a:ext>
            </a:extLst>
          </p:cNvPr>
          <p:cNvSpPr>
            <a:spLocks noGrp="1"/>
          </p:cNvSpPr>
          <p:nvPr>
            <p:ph type="title"/>
          </p:nvPr>
        </p:nvSpPr>
        <p:spPr/>
        <p:txBody>
          <a:bodyPr/>
          <a:lstStyle/>
          <a:p>
            <a:r>
              <a:rPr lang="en-US" dirty="0"/>
              <a:t>Verses 2-16 </a:t>
            </a:r>
          </a:p>
        </p:txBody>
      </p:sp>
      <p:sp>
        <p:nvSpPr>
          <p:cNvPr id="3" name="Content Placeholder 2">
            <a:extLst>
              <a:ext uri="{FF2B5EF4-FFF2-40B4-BE49-F238E27FC236}">
                <a16:creationId xmlns:a16="http://schemas.microsoft.com/office/drawing/2014/main" id="{AAA6C424-6AA4-44E0-8F90-D268DCCDAE5C}"/>
              </a:ext>
            </a:extLst>
          </p:cNvPr>
          <p:cNvSpPr>
            <a:spLocks noGrp="1"/>
          </p:cNvSpPr>
          <p:nvPr>
            <p:ph idx="1"/>
          </p:nvPr>
        </p:nvSpPr>
        <p:spPr/>
        <p:txBody>
          <a:bodyPr>
            <a:normAutofit/>
          </a:bodyPr>
          <a:lstStyle/>
          <a:p>
            <a:r>
              <a:rPr lang="en-US" sz="2400" dirty="0"/>
              <a:t>Unlike the burnt offering, in which the entire animal was burnt up, only a portion of the grain offering was burnt. The rest went to the priests. </a:t>
            </a:r>
          </a:p>
        </p:txBody>
      </p:sp>
    </p:spTree>
    <p:extLst>
      <p:ext uri="{BB962C8B-B14F-4D97-AF65-F5344CB8AC3E}">
        <p14:creationId xmlns:p14="http://schemas.microsoft.com/office/powerpoint/2010/main" val="1092532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12F97-7036-4CEA-9F3B-6710C885DE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F5AB994-55D7-454F-AB7F-296E9A5722B5}"/>
              </a:ext>
            </a:extLst>
          </p:cNvPr>
          <p:cNvSpPr>
            <a:spLocks noGrp="1"/>
          </p:cNvSpPr>
          <p:nvPr>
            <p:ph idx="1"/>
          </p:nvPr>
        </p:nvSpPr>
        <p:spPr/>
        <p:txBody>
          <a:bodyPr>
            <a:normAutofit/>
          </a:bodyPr>
          <a:lstStyle/>
          <a:p>
            <a:r>
              <a:rPr lang="en-US" sz="2400" dirty="0"/>
              <a:t>When it came to the baked flour, there were different methods they could use to bake it. It could be baked in an oven, or cooked over a griddle, or fried in a pan. It is difficult to determine what exactly the intended difference between the griddle and the pan is, since in modern terms they are both methods of frying. The original Hebrew word for griddle is just a pan for frying, whereas the “pan” mentioned after that, in the Hebrew, is a stew pan. This would mean the griddle was a flat pan, whereas the other pan was a deep pan. This would have differentiated the shape of the cake that was produced.</a:t>
            </a:r>
          </a:p>
        </p:txBody>
      </p:sp>
    </p:spTree>
    <p:extLst>
      <p:ext uri="{BB962C8B-B14F-4D97-AF65-F5344CB8AC3E}">
        <p14:creationId xmlns:p14="http://schemas.microsoft.com/office/powerpoint/2010/main" val="31766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C9382-F91F-4242-9E43-5E2A2ABEA9C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4629E98-9263-47F7-AD57-6948AA8730B4}"/>
              </a:ext>
            </a:extLst>
          </p:cNvPr>
          <p:cNvSpPr>
            <a:spLocks noGrp="1"/>
          </p:cNvSpPr>
          <p:nvPr>
            <p:ph idx="1"/>
          </p:nvPr>
        </p:nvSpPr>
        <p:spPr/>
        <p:txBody>
          <a:bodyPr/>
          <a:lstStyle/>
          <a:p>
            <a:r>
              <a:rPr lang="en-US" sz="2400" dirty="0"/>
              <a:t>Whether it be uncooked flour, or baked flour, it was be only fine flour that had been properly prepared. They weren't to bring grains that were still hanging on the stalks, and however they chose to bring the flour for the offering, they weren't to use any leaven. Since Leaven is consistently used as an analogy for sin, anything that had leaven in it could not be placed on the altar.</a:t>
            </a:r>
          </a:p>
          <a:p>
            <a:endParaRPr lang="en-US" dirty="0"/>
          </a:p>
        </p:txBody>
      </p:sp>
    </p:spTree>
    <p:extLst>
      <p:ext uri="{BB962C8B-B14F-4D97-AF65-F5344CB8AC3E}">
        <p14:creationId xmlns:p14="http://schemas.microsoft.com/office/powerpoint/2010/main" val="591923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6</TotalTime>
  <Words>373</Words>
  <Application>Microsoft Office PowerPoint</Application>
  <PresentationFormat>Widescreen</PresentationFormat>
  <Paragraphs>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Celestial</vt:lpstr>
      <vt:lpstr>Leviticus  </vt:lpstr>
      <vt:lpstr>Verse 1</vt:lpstr>
      <vt:lpstr>Verses 2-16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  </dc:title>
  <dc:creator>Bryan Jones</dc:creator>
  <cp:lastModifiedBy>Bryan Jones</cp:lastModifiedBy>
  <cp:revision>1</cp:revision>
  <dcterms:created xsi:type="dcterms:W3CDTF">2020-05-03T16:22:46Z</dcterms:created>
  <dcterms:modified xsi:type="dcterms:W3CDTF">2020-05-03T16:29:40Z</dcterms:modified>
</cp:coreProperties>
</file>