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8" d="100"/>
          <a:sy n="78" d="100"/>
        </p:scale>
        <p:origin x="45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11/15/2020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11/15/2020</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FABFB-B53B-4B80-A93B-E8F866F72597}"/>
              </a:ext>
            </a:extLst>
          </p:cNvPr>
          <p:cNvSpPr>
            <a:spLocks noGrp="1"/>
          </p:cNvSpPr>
          <p:nvPr>
            <p:ph type="ctrTitle"/>
          </p:nvPr>
        </p:nvSpPr>
        <p:spPr/>
        <p:txBody>
          <a:bodyPr/>
          <a:lstStyle/>
          <a:p>
            <a:r>
              <a:rPr lang="en-US" dirty="0"/>
              <a:t>Leviticus</a:t>
            </a:r>
          </a:p>
        </p:txBody>
      </p:sp>
      <p:sp>
        <p:nvSpPr>
          <p:cNvPr id="3" name="Subtitle 2">
            <a:extLst>
              <a:ext uri="{FF2B5EF4-FFF2-40B4-BE49-F238E27FC236}">
                <a16:creationId xmlns:a16="http://schemas.microsoft.com/office/drawing/2014/main" id="{AE17BA53-24C4-4989-998F-3B659186C239}"/>
              </a:ext>
            </a:extLst>
          </p:cNvPr>
          <p:cNvSpPr>
            <a:spLocks noGrp="1"/>
          </p:cNvSpPr>
          <p:nvPr>
            <p:ph type="subTitle" idx="1"/>
          </p:nvPr>
        </p:nvSpPr>
        <p:spPr/>
        <p:txBody>
          <a:bodyPr/>
          <a:lstStyle/>
          <a:p>
            <a:r>
              <a:rPr lang="en-US" dirty="0"/>
              <a:t>Chapter 21</a:t>
            </a:r>
          </a:p>
        </p:txBody>
      </p:sp>
    </p:spTree>
    <p:extLst>
      <p:ext uri="{BB962C8B-B14F-4D97-AF65-F5344CB8AC3E}">
        <p14:creationId xmlns:p14="http://schemas.microsoft.com/office/powerpoint/2010/main" val="3291378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BEB27-F7CB-4268-80B7-463CE283C2E5}"/>
              </a:ext>
            </a:extLst>
          </p:cNvPr>
          <p:cNvSpPr>
            <a:spLocks noGrp="1"/>
          </p:cNvSpPr>
          <p:nvPr>
            <p:ph type="title"/>
          </p:nvPr>
        </p:nvSpPr>
        <p:spPr/>
        <p:txBody>
          <a:bodyPr/>
          <a:lstStyle/>
          <a:p>
            <a:r>
              <a:rPr lang="en-US" dirty="0"/>
              <a:t>Verses 13-15</a:t>
            </a:r>
          </a:p>
        </p:txBody>
      </p:sp>
      <p:sp>
        <p:nvSpPr>
          <p:cNvPr id="3" name="Content Placeholder 2">
            <a:extLst>
              <a:ext uri="{FF2B5EF4-FFF2-40B4-BE49-F238E27FC236}">
                <a16:creationId xmlns:a16="http://schemas.microsoft.com/office/drawing/2014/main" id="{ABEFCD55-B5B5-41DA-A6F5-8297AFB063D4}"/>
              </a:ext>
            </a:extLst>
          </p:cNvPr>
          <p:cNvSpPr>
            <a:spLocks noGrp="1"/>
          </p:cNvSpPr>
          <p:nvPr>
            <p:ph idx="1"/>
          </p:nvPr>
        </p:nvSpPr>
        <p:spPr/>
        <p:txBody>
          <a:bodyPr>
            <a:normAutofit/>
          </a:bodyPr>
          <a:lstStyle/>
          <a:p>
            <a:r>
              <a:rPr lang="en-US" sz="2800" dirty="0">
                <a:latin typeface="Times New Roman" panose="02020603050405020304" pitchFamily="18" charset="0"/>
                <a:ea typeface="Verdana" panose="020B0604030504040204" pitchFamily="34" charset="0"/>
                <a:cs typeface="Verdana" panose="020B0604030504040204" pitchFamily="34" charset="0"/>
              </a:rPr>
              <a:t>The high priest </a:t>
            </a:r>
            <a:r>
              <a:rPr lang="en-US" sz="2800" dirty="0">
                <a:effectLst/>
                <a:latin typeface="Times New Roman" panose="02020603050405020304" pitchFamily="18" charset="0"/>
                <a:ea typeface="Verdana" panose="020B0604030504040204" pitchFamily="34" charset="0"/>
                <a:cs typeface="Verdana" panose="020B0604030504040204" pitchFamily="34" charset="0"/>
              </a:rPr>
              <a:t>was only to marry a woman who was an Israelite virgin. He could not marry a widow, or a woman who had divorced, or even a virgin who was from a different nation. </a:t>
            </a:r>
            <a:endParaRPr lang="en-US" sz="2800" dirty="0"/>
          </a:p>
        </p:txBody>
      </p:sp>
    </p:spTree>
    <p:extLst>
      <p:ext uri="{BB962C8B-B14F-4D97-AF65-F5344CB8AC3E}">
        <p14:creationId xmlns:p14="http://schemas.microsoft.com/office/powerpoint/2010/main" val="2920596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ECA87-6951-44E8-B1C5-AD820EAD4F0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4FA863A-ED2F-4EBA-A3EB-41AECE8BC03C}"/>
              </a:ext>
            </a:extLst>
          </p:cNvPr>
          <p:cNvSpPr>
            <a:spLocks noGrp="1"/>
          </p:cNvSpPr>
          <p:nvPr>
            <p:ph idx="1"/>
          </p:nvPr>
        </p:nvSpPr>
        <p:spPr/>
        <p:txBody>
          <a:bodyPr/>
          <a:lstStyle/>
          <a:p>
            <a:r>
              <a:rPr lang="en-US" kern="150" dirty="0">
                <a:latin typeface="Times New Roman" panose="02020603050405020304" pitchFamily="18" charset="0"/>
                <a:ea typeface="Verdana" panose="020B0604030504040204" pitchFamily="34" charset="0"/>
                <a:cs typeface="Verdana" panose="020B0604030504040204" pitchFamily="34" charset="0"/>
              </a:rPr>
              <a:t>There was another reason for </a:t>
            </a:r>
            <a:r>
              <a:rPr lang="en-US" sz="2400" kern="150" dirty="0">
                <a:latin typeface="Times New Roman" panose="02020603050405020304" pitchFamily="18" charset="0"/>
                <a:ea typeface="Verdana" panose="020B0604030504040204" pitchFamily="34" charset="0"/>
                <a:cs typeface="Verdana" panose="020B0604030504040204" pitchFamily="34" charset="0"/>
              </a:rPr>
              <a:t>this restriction besides the issue of defilement.</a:t>
            </a:r>
            <a:r>
              <a:rPr lang="en-US" sz="2400" kern="150" dirty="0">
                <a:effectLst/>
                <a:latin typeface="Times New Roman" panose="02020603050405020304" pitchFamily="18" charset="0"/>
                <a:ea typeface="Verdana" panose="020B0604030504040204" pitchFamily="34" charset="0"/>
                <a:cs typeface="Verdana" panose="020B0604030504040204" pitchFamily="34" charset="0"/>
              </a:rPr>
              <a:t> The sons of the high priest would be in line to become priests one day, one of whom would also become the high priest. If the priest married a widow or a divorced woman, who might have already had sons from the previous marriage, then those children could be in line to become priests even though they weren't in the priestly line. This would have violated God's promise to the Levites, and to the lineage of Aaron especially. This reason would have also applied to the restrictions placed on the other priests as well.</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31714284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230DB-8FCE-4936-B7C2-2B281983FD12}"/>
              </a:ext>
            </a:extLst>
          </p:cNvPr>
          <p:cNvSpPr>
            <a:spLocks noGrp="1"/>
          </p:cNvSpPr>
          <p:nvPr>
            <p:ph type="title"/>
          </p:nvPr>
        </p:nvSpPr>
        <p:spPr/>
        <p:txBody>
          <a:bodyPr/>
          <a:lstStyle/>
          <a:p>
            <a:r>
              <a:rPr lang="en-US" dirty="0"/>
              <a:t>Verses 16-21 </a:t>
            </a:r>
          </a:p>
        </p:txBody>
      </p:sp>
      <p:sp>
        <p:nvSpPr>
          <p:cNvPr id="3" name="Content Placeholder 2">
            <a:extLst>
              <a:ext uri="{FF2B5EF4-FFF2-40B4-BE49-F238E27FC236}">
                <a16:creationId xmlns:a16="http://schemas.microsoft.com/office/drawing/2014/main" id="{35BF6B07-04C8-40BB-8046-EC099610E337}"/>
              </a:ext>
            </a:extLst>
          </p:cNvPr>
          <p:cNvSpPr>
            <a:spLocks noGrp="1"/>
          </p:cNvSpPr>
          <p:nvPr>
            <p:ph idx="1"/>
          </p:nvPr>
        </p:nvSpPr>
        <p:spPr/>
        <p:txBody>
          <a:bodyPr/>
          <a:lstStyle/>
          <a:p>
            <a:r>
              <a:rPr lang="en-US" sz="3200" kern="150" dirty="0">
                <a:effectLst/>
                <a:latin typeface="Times New Roman" panose="02020603050405020304" pitchFamily="18" charset="0"/>
                <a:ea typeface="Verdana" panose="020B0604030504040204" pitchFamily="34" charset="0"/>
                <a:cs typeface="Verdana" panose="020B0604030504040204" pitchFamily="34" charset="0"/>
              </a:rPr>
              <a:t>Any man born in the lineage of Aaron who had a physical defect were to be disqualified from becoming priests. This wasn't to suggest they were somehow worth less than those who had no such defects, but as has been stated over and over, the position of priest carried with it an image that needed to be maintained.</a:t>
            </a:r>
            <a:endParaRPr lang="en-US" sz="32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9106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66822-0AAD-4ECD-A9CF-5A8D5DB0630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DB6B0BE-330C-47DE-BEE0-99FB41D26C62}"/>
              </a:ext>
            </a:extLst>
          </p:cNvPr>
          <p:cNvSpPr>
            <a:spLocks noGrp="1"/>
          </p:cNvSpPr>
          <p:nvPr>
            <p:ph idx="1"/>
          </p:nvPr>
        </p:nvSpPr>
        <p:spPr/>
        <p:txBody>
          <a:bodyPr/>
          <a:lstStyle/>
          <a:p>
            <a:pPr marL="0" marR="0">
              <a:spcBef>
                <a:spcPts val="0"/>
              </a:spcBef>
              <a:spcAft>
                <a:spcPts val="0"/>
              </a:spcAft>
            </a:pPr>
            <a:r>
              <a:rPr lang="en-US" sz="2400" kern="150" dirty="0">
                <a:effectLst/>
                <a:latin typeface="Times New Roman" panose="02020603050405020304" pitchFamily="18" charset="0"/>
                <a:ea typeface="Verdana" panose="020B0604030504040204" pitchFamily="34" charset="0"/>
                <a:cs typeface="Verdana" panose="020B0604030504040204" pitchFamily="34" charset="0"/>
              </a:rPr>
              <a:t>Just as the sacrifice had to be without blemish, so did the one offering the sacrifice. As visible things exert strong impressions on the minds of people, any physical impurity or malformation tended to distract from the weight and authority of the sacred office, failed to externally exemplify the inward wholeness God sought, and failed to be a picture of Jesus Christ, the Perfect High-Priest to come.</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spcBef>
                <a:spcPts val="0"/>
              </a:spcBef>
              <a:spcAft>
                <a:spcPts val="0"/>
              </a:spcAft>
            </a:pPr>
            <a:r>
              <a:rPr lang="en-US" sz="2400" kern="150" dirty="0">
                <a:effectLst/>
                <a:latin typeface="Times New Roman" panose="02020603050405020304" pitchFamily="18" charset="0"/>
                <a:ea typeface="SimSun" panose="02010600030101010101" pitchFamily="2" charset="-122"/>
                <a:cs typeface="Arial" panose="020B0604020202020204" pitchFamily="34" charset="0"/>
              </a:rPr>
              <a:t> </a:t>
            </a:r>
          </a:p>
          <a:p>
            <a:pPr marL="0" marR="0">
              <a:spcBef>
                <a:spcPts val="0"/>
              </a:spcBef>
              <a:spcAft>
                <a:spcPts val="0"/>
              </a:spcAft>
            </a:pPr>
            <a:r>
              <a:rPr lang="en-US" sz="2400" kern="150" dirty="0">
                <a:effectLst/>
                <a:latin typeface="Times New Roman" panose="02020603050405020304" pitchFamily="18" charset="0"/>
                <a:ea typeface="Verdana" panose="020B0604030504040204" pitchFamily="34" charset="0"/>
                <a:cs typeface="Verdana" panose="020B0604030504040204" pitchFamily="34" charset="0"/>
              </a:rPr>
              <a:t>NASB, The MacArthur Study Bible, eBook . Thomas Nelson. Kindle Edition.</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495438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F1051-423E-4BB5-977D-29C52D3780CD}"/>
              </a:ext>
            </a:extLst>
          </p:cNvPr>
          <p:cNvSpPr>
            <a:spLocks noGrp="1"/>
          </p:cNvSpPr>
          <p:nvPr>
            <p:ph type="title"/>
          </p:nvPr>
        </p:nvSpPr>
        <p:spPr/>
        <p:txBody>
          <a:bodyPr/>
          <a:lstStyle/>
          <a:p>
            <a:r>
              <a:rPr lang="en-US" dirty="0"/>
              <a:t>Verses 22-24 </a:t>
            </a:r>
          </a:p>
        </p:txBody>
      </p:sp>
      <p:sp>
        <p:nvSpPr>
          <p:cNvPr id="3" name="Content Placeholder 2">
            <a:extLst>
              <a:ext uri="{FF2B5EF4-FFF2-40B4-BE49-F238E27FC236}">
                <a16:creationId xmlns:a16="http://schemas.microsoft.com/office/drawing/2014/main" id="{9E337630-6CAE-4BE2-86A5-E16EC119193E}"/>
              </a:ext>
            </a:extLst>
          </p:cNvPr>
          <p:cNvSpPr>
            <a:spLocks noGrp="1"/>
          </p:cNvSpPr>
          <p:nvPr>
            <p:ph idx="1"/>
          </p:nvPr>
        </p:nvSpPr>
        <p:spPr/>
        <p:txBody>
          <a:bodyPr/>
          <a:lstStyle/>
          <a:p>
            <a:r>
              <a:rPr lang="en-US" sz="3600" kern="150" dirty="0">
                <a:effectLst/>
                <a:latin typeface="Times New Roman" panose="02020603050405020304" pitchFamily="18" charset="0"/>
                <a:ea typeface="Verdana" panose="020B0604030504040204" pitchFamily="34" charset="0"/>
                <a:cs typeface="Verdana" panose="020B0604030504040204" pitchFamily="34" charset="0"/>
              </a:rPr>
              <a:t>These men were still allowed to eat the food that was to be set aside for the priests and their families. The defects did not render then unclean. But they weren't allowed to go into the Tabernacle.</a:t>
            </a:r>
            <a:endParaRPr lang="en-US" sz="36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563236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9E5D3-07DE-488D-9FDF-696671980119}"/>
              </a:ext>
            </a:extLst>
          </p:cNvPr>
          <p:cNvSpPr>
            <a:spLocks noGrp="1"/>
          </p:cNvSpPr>
          <p:nvPr>
            <p:ph type="title"/>
          </p:nvPr>
        </p:nvSpPr>
        <p:spPr/>
        <p:txBody>
          <a:bodyPr/>
          <a:lstStyle/>
          <a:p>
            <a:r>
              <a:rPr lang="en-US" dirty="0"/>
              <a:t>Verses 1-3 </a:t>
            </a:r>
          </a:p>
        </p:txBody>
      </p:sp>
      <p:sp>
        <p:nvSpPr>
          <p:cNvPr id="3" name="Content Placeholder 2">
            <a:extLst>
              <a:ext uri="{FF2B5EF4-FFF2-40B4-BE49-F238E27FC236}">
                <a16:creationId xmlns:a16="http://schemas.microsoft.com/office/drawing/2014/main" id="{F4922B05-D8DE-4AA7-A9A7-19AF16316204}"/>
              </a:ext>
            </a:extLst>
          </p:cNvPr>
          <p:cNvSpPr>
            <a:spLocks noGrp="1"/>
          </p:cNvSpPr>
          <p:nvPr>
            <p:ph idx="1"/>
          </p:nvPr>
        </p:nvSpPr>
        <p:spPr/>
        <p:txBody>
          <a:bodyPr>
            <a:normAutofit fontScale="85000" lnSpcReduction="20000"/>
          </a:bodyPr>
          <a:lstStyle/>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This section is a series of instructions to the priests.</a:t>
            </a:r>
          </a:p>
          <a:p>
            <a:r>
              <a:rPr lang="en-US" sz="2800" kern="150" dirty="0">
                <a:effectLst/>
                <a:latin typeface="Times New Roman" panose="02020603050405020304" pitchFamily="18" charset="0"/>
                <a:ea typeface="SimSun" panose="02010600030101010101" pitchFamily="2" charset="-122"/>
                <a:cs typeface="Arial" panose="020B0604020202020204" pitchFamily="34" charset="0"/>
              </a:rPr>
              <a:t>Contact with a dead body made people ceremonially unclean. This was true of everyone, but since the priests were in such as important position, they could not afford to allow themselves to become ceremonially defiled. Therefore, the priests were forbidden from deliberately going near the dead with very few exceptions. He was allowed to defile himself for his parents, children, and brother. He was allowed in the case of his sister if she was unmarried at the time of her death, since there would have been no one else to bury her properly because she had no other family. This would imply that if his sister was married then he would not be allowed because then the task of burying her could be left in the hands of her husband.</a:t>
            </a:r>
          </a:p>
          <a:p>
            <a:endParaRPr lang="en-US" dirty="0"/>
          </a:p>
        </p:txBody>
      </p:sp>
    </p:spTree>
    <p:extLst>
      <p:ext uri="{BB962C8B-B14F-4D97-AF65-F5344CB8AC3E}">
        <p14:creationId xmlns:p14="http://schemas.microsoft.com/office/powerpoint/2010/main" val="2584378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2C9EE-2EDD-49EB-B285-21AD50FCC139}"/>
              </a:ext>
            </a:extLst>
          </p:cNvPr>
          <p:cNvSpPr>
            <a:spLocks noGrp="1"/>
          </p:cNvSpPr>
          <p:nvPr>
            <p:ph type="title"/>
          </p:nvPr>
        </p:nvSpPr>
        <p:spPr/>
        <p:txBody>
          <a:bodyPr/>
          <a:lstStyle/>
          <a:p>
            <a:r>
              <a:rPr lang="en-US" dirty="0"/>
              <a:t>Verse 4</a:t>
            </a:r>
          </a:p>
        </p:txBody>
      </p:sp>
      <p:sp>
        <p:nvSpPr>
          <p:cNvPr id="3" name="Content Placeholder 2">
            <a:extLst>
              <a:ext uri="{FF2B5EF4-FFF2-40B4-BE49-F238E27FC236}">
                <a16:creationId xmlns:a16="http://schemas.microsoft.com/office/drawing/2014/main" id="{4E5F2FFD-3C89-4AD3-B106-7A0D55B3DAF7}"/>
              </a:ext>
            </a:extLst>
          </p:cNvPr>
          <p:cNvSpPr>
            <a:spLocks noGrp="1"/>
          </p:cNvSpPr>
          <p:nvPr>
            <p:ph idx="1"/>
          </p:nvPr>
        </p:nvSpPr>
        <p:spPr/>
        <p:txBody>
          <a:bodyPr>
            <a:noAutofit/>
          </a:bodyPr>
          <a:lstStyle/>
          <a:p>
            <a:r>
              <a:rPr lang="en-US" sz="2800" dirty="0">
                <a:effectLst/>
                <a:latin typeface="Times New Roman" panose="02020603050405020304" pitchFamily="18" charset="0"/>
                <a:ea typeface="SimSun" panose="02010600030101010101" pitchFamily="2" charset="-122"/>
                <a:cs typeface="Arial" panose="020B0604020202020204" pitchFamily="34" charset="0"/>
              </a:rPr>
              <a:t>There is a lot of disagreement over this verse. Some of the confusion originated by the way it has been translated in the past. The King James translated it as </a:t>
            </a:r>
            <a:r>
              <a:rPr lang="en-US" sz="2800" dirty="0">
                <a:effectLst/>
                <a:latin typeface="Times New Roman" panose="02020603050405020304" pitchFamily="18" charset="0"/>
                <a:ea typeface="SimSun" panose="02010600030101010101" pitchFamily="2" charset="-122"/>
                <a:cs typeface="Times New Roman" panose="02020603050405020304" pitchFamily="18" charset="0"/>
              </a:rPr>
              <a:t>“ </a:t>
            </a:r>
            <a:r>
              <a:rPr lang="en-US" sz="2800" i="1" dirty="0">
                <a:solidFill>
                  <a:srgbClr val="545454"/>
                </a:solidFill>
                <a:effectLst/>
                <a:latin typeface="Times New Roman" panose="02020603050405020304" pitchFamily="18" charset="0"/>
                <a:ea typeface="Verdana" panose="020B0604030504040204" pitchFamily="34" charset="0"/>
                <a:cs typeface="Times New Roman" panose="02020603050405020304" pitchFamily="18" charset="0"/>
              </a:rPr>
              <a:t>But</a:t>
            </a:r>
            <a:r>
              <a:rPr lang="en-US" sz="2800" dirty="0">
                <a:effectLst/>
                <a:latin typeface="Times New Roman" panose="02020603050405020304" pitchFamily="18" charset="0"/>
                <a:ea typeface="Verdana" panose="020B0604030504040204" pitchFamily="34" charset="0"/>
                <a:cs typeface="Times New Roman" panose="02020603050405020304" pitchFamily="18" charset="0"/>
              </a:rPr>
              <a:t> he shall not defile himself, </a:t>
            </a:r>
            <a:r>
              <a:rPr lang="en-US" sz="2800" i="1" dirty="0">
                <a:solidFill>
                  <a:srgbClr val="545454"/>
                </a:solidFill>
                <a:effectLst/>
                <a:latin typeface="Times New Roman" panose="02020603050405020304" pitchFamily="18" charset="0"/>
                <a:ea typeface="Verdana" panose="020B0604030504040204" pitchFamily="34" charset="0"/>
                <a:cs typeface="Times New Roman" panose="02020603050405020304" pitchFamily="18" charset="0"/>
              </a:rPr>
              <a:t>being</a:t>
            </a:r>
            <a:r>
              <a:rPr lang="en-US" sz="2800" dirty="0">
                <a:effectLst/>
                <a:latin typeface="Times New Roman" panose="02020603050405020304" pitchFamily="18" charset="0"/>
                <a:ea typeface="Verdana" panose="020B0604030504040204" pitchFamily="34" charset="0"/>
                <a:cs typeface="Times New Roman" panose="02020603050405020304" pitchFamily="18" charset="0"/>
              </a:rPr>
              <a:t> a chief man among his people, to profane himself.”</a:t>
            </a:r>
            <a:r>
              <a:rPr lang="en-US" sz="2800" dirty="0">
                <a:effectLst/>
                <a:latin typeface="Verdana" panose="020B0604030504040204" pitchFamily="34" charset="0"/>
                <a:ea typeface="Verdana" panose="020B0604030504040204" pitchFamily="34" charset="0"/>
                <a:cs typeface="Verdana" panose="020B0604030504040204" pitchFamily="34" charset="0"/>
              </a:rPr>
              <a:t> </a:t>
            </a:r>
            <a:r>
              <a:rPr lang="en-US" sz="2800" dirty="0">
                <a:effectLst/>
                <a:latin typeface="Times New Roman" panose="02020603050405020304" pitchFamily="18" charset="0"/>
                <a:ea typeface="Verdana" panose="020B0604030504040204" pitchFamily="34" charset="0"/>
                <a:cs typeface="Verdana" panose="020B0604030504040204" pitchFamily="34" charset="0"/>
              </a:rPr>
              <a:t>The word chief man is actually better translated as husband, and so many have interpreted this to mean that the priest wasn't allowed to defile himself for the sake of his wife.</a:t>
            </a:r>
            <a:endParaRPr lang="en-US" sz="2800" dirty="0"/>
          </a:p>
        </p:txBody>
      </p:sp>
    </p:spTree>
    <p:extLst>
      <p:ext uri="{BB962C8B-B14F-4D97-AF65-F5344CB8AC3E}">
        <p14:creationId xmlns:p14="http://schemas.microsoft.com/office/powerpoint/2010/main" val="9141518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35D48A-8443-4838-9BDC-398274D0304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E9D4DF0-36A2-4323-AD4E-D46DDBB90D25}"/>
              </a:ext>
            </a:extLst>
          </p:cNvPr>
          <p:cNvSpPr>
            <a:spLocks noGrp="1"/>
          </p:cNvSpPr>
          <p:nvPr>
            <p:ph idx="1"/>
          </p:nvPr>
        </p:nvSpPr>
        <p:spPr/>
        <p:txBody>
          <a:bodyPr>
            <a:normAutofit/>
          </a:bodyPr>
          <a:lstStyle/>
          <a:p>
            <a:r>
              <a:rPr lang="en-US" sz="2800" dirty="0">
                <a:effectLst/>
                <a:latin typeface="Times New Roman" panose="02020603050405020304" pitchFamily="18" charset="0"/>
                <a:ea typeface="Verdana" panose="020B0604030504040204" pitchFamily="34" charset="0"/>
                <a:cs typeface="Verdana" panose="020B0604030504040204" pitchFamily="34" charset="0"/>
              </a:rPr>
              <a:t>This interpretation has problems since obviously the wife of a man is as near to him, if not nearer, as his parents, children, and siblings, so it makes little sense that he would be forbidden this for his wife. Some have suggested that this should be connected to verse 7, which would mean they weren't allowed to defile themselves for an unfaithful wife, but there isn't much support for this view. </a:t>
            </a:r>
            <a:endParaRPr lang="en-US" sz="2800" dirty="0"/>
          </a:p>
        </p:txBody>
      </p:sp>
    </p:spTree>
    <p:extLst>
      <p:ext uri="{BB962C8B-B14F-4D97-AF65-F5344CB8AC3E}">
        <p14:creationId xmlns:p14="http://schemas.microsoft.com/office/powerpoint/2010/main" val="10663037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C1CDD-667F-43C1-8A80-4FC6F856179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C982CC0-682B-48AB-BF79-CD57B15D92F3}"/>
              </a:ext>
            </a:extLst>
          </p:cNvPr>
          <p:cNvSpPr>
            <a:spLocks noGrp="1"/>
          </p:cNvSpPr>
          <p:nvPr>
            <p:ph idx="1"/>
          </p:nvPr>
        </p:nvSpPr>
        <p:spPr/>
        <p:txBody>
          <a:bodyPr/>
          <a:lstStyle/>
          <a:p>
            <a:pPr marL="0" marR="0">
              <a:spcBef>
                <a:spcPts val="0"/>
              </a:spcBef>
              <a:spcAft>
                <a:spcPts val="0"/>
              </a:spcAft>
            </a:pPr>
            <a:r>
              <a:rPr lang="en-US" sz="2800" kern="150" dirty="0">
                <a:effectLst/>
                <a:latin typeface="Times New Roman" panose="02020603050405020304" pitchFamily="18" charset="0"/>
                <a:ea typeface="Verdana" panose="020B0604030504040204" pitchFamily="34" charset="0"/>
                <a:cs typeface="Verdana" panose="020B0604030504040204" pitchFamily="34" charset="0"/>
              </a:rPr>
              <a:t>The NASB translation provides another interpretation, that the man wasn't allowed to defile himself for his relatives by marriage. This would mean he could for his wife, but not his wife's blood relatives, which would include the father in law, the mother in law, etc.</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pPr marL="0" marR="0">
              <a:spcBef>
                <a:spcPts val="0"/>
              </a:spcBef>
              <a:spcAft>
                <a:spcPts val="0"/>
              </a:spcAft>
            </a:pPr>
            <a:r>
              <a:rPr lang="en-US" sz="2800" kern="150" dirty="0">
                <a:effectLst/>
                <a:latin typeface="Times New Roman" panose="02020603050405020304" pitchFamily="18" charset="0"/>
                <a:ea typeface="SimSun" panose="02010600030101010101" pitchFamily="2" charset="-122"/>
                <a:cs typeface="Arial" panose="020B0604020202020204" pitchFamily="34" charset="0"/>
              </a:rPr>
              <a:t> The New Living Translation makes this interpretation even more clear:</a:t>
            </a:r>
          </a:p>
          <a:p>
            <a:pPr marL="457200" lvl="1">
              <a:spcAft>
                <a:spcPts val="0"/>
              </a:spcAft>
            </a:pPr>
            <a:r>
              <a:rPr lang="en-US" sz="2800" b="0" i="0" dirty="0">
                <a:effectLst/>
                <a:latin typeface="system-ui"/>
              </a:rPr>
              <a:t>“But a priest must not defile himself and make himself unclean for someone who is related to him only by marriage.”</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658542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39C40-6AB9-473C-B3E9-FAF0605B6B5E}"/>
              </a:ext>
            </a:extLst>
          </p:cNvPr>
          <p:cNvSpPr>
            <a:spLocks noGrp="1"/>
          </p:cNvSpPr>
          <p:nvPr>
            <p:ph type="title"/>
          </p:nvPr>
        </p:nvSpPr>
        <p:spPr/>
        <p:txBody>
          <a:bodyPr/>
          <a:lstStyle/>
          <a:p>
            <a:r>
              <a:rPr lang="en-US" dirty="0"/>
              <a:t>Verse 5-6</a:t>
            </a:r>
          </a:p>
        </p:txBody>
      </p:sp>
      <p:sp>
        <p:nvSpPr>
          <p:cNvPr id="3" name="Content Placeholder 2">
            <a:extLst>
              <a:ext uri="{FF2B5EF4-FFF2-40B4-BE49-F238E27FC236}">
                <a16:creationId xmlns:a16="http://schemas.microsoft.com/office/drawing/2014/main" id="{7234FBC3-2062-4713-8FFF-EB9CA53A8C66}"/>
              </a:ext>
            </a:extLst>
          </p:cNvPr>
          <p:cNvSpPr>
            <a:spLocks noGrp="1"/>
          </p:cNvSpPr>
          <p:nvPr>
            <p:ph idx="1"/>
          </p:nvPr>
        </p:nvSpPr>
        <p:spPr/>
        <p:txBody>
          <a:bodyPr>
            <a:normAutofit fontScale="92500" lnSpcReduction="20000"/>
          </a:bodyPr>
          <a:lstStyle/>
          <a:p>
            <a:r>
              <a:rPr lang="en-US" sz="2800" dirty="0">
                <a:effectLst/>
                <a:latin typeface="Times New Roman" panose="02020603050405020304" pitchFamily="18" charset="0"/>
                <a:ea typeface="Verdana" panose="020B0604030504040204" pitchFamily="34" charset="0"/>
                <a:cs typeface="Verdana" panose="020B0604030504040204" pitchFamily="34" charset="0"/>
              </a:rPr>
              <a:t>The pagan </a:t>
            </a:r>
            <a:r>
              <a:rPr lang="en-US" sz="2800" dirty="0">
                <a:latin typeface="Times New Roman" panose="02020603050405020304" pitchFamily="18" charset="0"/>
                <a:ea typeface="Verdana" panose="020B0604030504040204" pitchFamily="34" charset="0"/>
                <a:cs typeface="Verdana" panose="020B0604030504040204" pitchFamily="34" charset="0"/>
              </a:rPr>
              <a:t>nations mourned the dead by putting on dramatic displays of grief. They would shave their heads, and cut themselves to show everyone how grieved they were. The people of Israel </a:t>
            </a:r>
            <a:r>
              <a:rPr lang="en-US" sz="2800" dirty="0">
                <a:effectLst/>
                <a:latin typeface="Times New Roman" panose="02020603050405020304" pitchFamily="18" charset="0"/>
                <a:ea typeface="Verdana" panose="020B0604030504040204" pitchFamily="34" charset="0"/>
                <a:cs typeface="Verdana" panose="020B0604030504040204" pitchFamily="34" charset="0"/>
              </a:rPr>
              <a:t>weren't to mourn in this way, and neither are we. It is </a:t>
            </a:r>
            <a:r>
              <a:rPr lang="en-US" sz="2800" dirty="0">
                <a:latin typeface="Times New Roman" panose="02020603050405020304" pitchFamily="18" charset="0"/>
                <a:ea typeface="Verdana" panose="020B0604030504040204" pitchFamily="34" charset="0"/>
                <a:cs typeface="Verdana" panose="020B0604030504040204" pitchFamily="34" charset="0"/>
              </a:rPr>
              <a:t>natural to grieve when someone close to us passes away, but we shouldn’t put on a show of grief. Such displays are phony, and they put too much of an emphasis on the negative. When a fellow believer dies then we have a hope and confidence that we will see that person again. This was especially true of a priest, who was to be an example to all of the people, and he couldn’t properly offer sacrifices on behalf of the people if he was not setting that example.</a:t>
            </a:r>
            <a:endParaRPr lang="en-US" sz="2800" dirty="0"/>
          </a:p>
        </p:txBody>
      </p:sp>
    </p:spTree>
    <p:extLst>
      <p:ext uri="{BB962C8B-B14F-4D97-AF65-F5344CB8AC3E}">
        <p14:creationId xmlns:p14="http://schemas.microsoft.com/office/powerpoint/2010/main" val="2195872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B5F6C-6781-4CC1-B09B-060BC022DCDA}"/>
              </a:ext>
            </a:extLst>
          </p:cNvPr>
          <p:cNvSpPr>
            <a:spLocks noGrp="1"/>
          </p:cNvSpPr>
          <p:nvPr>
            <p:ph type="title"/>
          </p:nvPr>
        </p:nvSpPr>
        <p:spPr/>
        <p:txBody>
          <a:bodyPr/>
          <a:lstStyle/>
          <a:p>
            <a:r>
              <a:rPr lang="en-US" dirty="0"/>
              <a:t>Verse 7-8</a:t>
            </a:r>
          </a:p>
        </p:txBody>
      </p:sp>
      <p:sp>
        <p:nvSpPr>
          <p:cNvPr id="3" name="Content Placeholder 2">
            <a:extLst>
              <a:ext uri="{FF2B5EF4-FFF2-40B4-BE49-F238E27FC236}">
                <a16:creationId xmlns:a16="http://schemas.microsoft.com/office/drawing/2014/main" id="{38305B01-C2A9-44B1-A194-25683708ADFF}"/>
              </a:ext>
            </a:extLst>
          </p:cNvPr>
          <p:cNvSpPr>
            <a:spLocks noGrp="1"/>
          </p:cNvSpPr>
          <p:nvPr>
            <p:ph idx="1"/>
          </p:nvPr>
        </p:nvSpPr>
        <p:spPr/>
        <p:txBody>
          <a:bodyPr>
            <a:normAutofit lnSpcReduction="10000"/>
          </a:bodyPr>
          <a:lstStyle/>
          <a:p>
            <a:r>
              <a:rPr lang="en-US" sz="2400" kern="150" dirty="0">
                <a:effectLst/>
                <a:latin typeface="Times New Roman" panose="02020603050405020304" pitchFamily="18" charset="0"/>
                <a:ea typeface="Verdana" panose="020B0604030504040204" pitchFamily="34" charset="0"/>
                <a:cs typeface="Verdana" panose="020B0604030504040204" pitchFamily="34" charset="0"/>
              </a:rPr>
              <a:t>The priests were allowed to marry, but they had to be more careful about who they married. They could not marry a woman who had once been a prostitute, and they could not marry a divorced woman. They had to maintain their holy stature among the people by being models of a holy union. </a:t>
            </a:r>
          </a:p>
          <a:p>
            <a:r>
              <a:rPr lang="en-US" sz="2400" kern="150" dirty="0">
                <a:latin typeface="Times New Roman" panose="02020603050405020304" pitchFamily="18" charset="0"/>
                <a:ea typeface="Verdana" panose="020B0604030504040204" pitchFamily="34" charset="0"/>
                <a:cs typeface="Arial" panose="020B0604020202020204" pitchFamily="34" charset="0"/>
              </a:rPr>
              <a:t>This restriction wasn’t to suggest that prostitutes couldn’t be reformed, or that a woman who was divorced wasn’t a good person. The priests had to avoid even the image of something improper. Even if the former prostitute was reformed and repentant, it still would have been a potentially damaging image for a priest to marry her. Because of their place in society, the priest’s had to protect their image. They couldn’t risk ceremonially defiling themselves.</a:t>
            </a:r>
            <a:endParaRPr lang="en-US" sz="24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sz="1600" dirty="0"/>
          </a:p>
        </p:txBody>
      </p:sp>
    </p:spTree>
    <p:extLst>
      <p:ext uri="{BB962C8B-B14F-4D97-AF65-F5344CB8AC3E}">
        <p14:creationId xmlns:p14="http://schemas.microsoft.com/office/powerpoint/2010/main" val="1867412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2C32A-DEF9-45BA-A413-4750B87617F9}"/>
              </a:ext>
            </a:extLst>
          </p:cNvPr>
          <p:cNvSpPr>
            <a:spLocks noGrp="1"/>
          </p:cNvSpPr>
          <p:nvPr>
            <p:ph type="title"/>
          </p:nvPr>
        </p:nvSpPr>
        <p:spPr/>
        <p:txBody>
          <a:bodyPr/>
          <a:lstStyle/>
          <a:p>
            <a:r>
              <a:rPr lang="en-US" dirty="0"/>
              <a:t>Verse 9</a:t>
            </a:r>
          </a:p>
        </p:txBody>
      </p:sp>
      <p:sp>
        <p:nvSpPr>
          <p:cNvPr id="3" name="Content Placeholder 2">
            <a:extLst>
              <a:ext uri="{FF2B5EF4-FFF2-40B4-BE49-F238E27FC236}">
                <a16:creationId xmlns:a16="http://schemas.microsoft.com/office/drawing/2014/main" id="{6011D96F-9A4D-4529-942F-2AC80A4FC791}"/>
              </a:ext>
            </a:extLst>
          </p:cNvPr>
          <p:cNvSpPr>
            <a:spLocks noGrp="1"/>
          </p:cNvSpPr>
          <p:nvPr>
            <p:ph idx="1"/>
          </p:nvPr>
        </p:nvSpPr>
        <p:spPr/>
        <p:txBody>
          <a:bodyPr>
            <a:normAutofit/>
          </a:bodyPr>
          <a:lstStyle/>
          <a:p>
            <a:r>
              <a:rPr lang="en-US" sz="2800" dirty="0">
                <a:effectLst/>
                <a:latin typeface="Times New Roman" panose="02020603050405020304" pitchFamily="18" charset="0"/>
                <a:ea typeface="Verdana" panose="020B0604030504040204" pitchFamily="34" charset="0"/>
                <a:cs typeface="Verdana" panose="020B0604030504040204" pitchFamily="34" charset="0"/>
              </a:rPr>
              <a:t>The punishment for harlotry was death under any circumstance, but since this was the daughter of the priest the usual practice of stoning was replaced with fire. The daughter was damaging her fathe</a:t>
            </a:r>
            <a:r>
              <a:rPr lang="en-US" sz="2800" dirty="0">
                <a:latin typeface="Times New Roman" panose="02020603050405020304" pitchFamily="18" charset="0"/>
                <a:ea typeface="Verdana" panose="020B0604030504040204" pitchFamily="34" charset="0"/>
                <a:cs typeface="Verdana" panose="020B0604030504040204" pitchFamily="34" charset="0"/>
              </a:rPr>
              <a:t>r’s image by doing this, and a more dramatic action was needed to show the severity of it. </a:t>
            </a:r>
            <a:endParaRPr lang="en-US" sz="2800" dirty="0"/>
          </a:p>
        </p:txBody>
      </p:sp>
    </p:spTree>
    <p:extLst>
      <p:ext uri="{BB962C8B-B14F-4D97-AF65-F5344CB8AC3E}">
        <p14:creationId xmlns:p14="http://schemas.microsoft.com/office/powerpoint/2010/main" val="40528494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334F2-E577-4C02-893C-FDEC93877D49}"/>
              </a:ext>
            </a:extLst>
          </p:cNvPr>
          <p:cNvSpPr>
            <a:spLocks noGrp="1"/>
          </p:cNvSpPr>
          <p:nvPr>
            <p:ph type="title"/>
          </p:nvPr>
        </p:nvSpPr>
        <p:spPr/>
        <p:txBody>
          <a:bodyPr/>
          <a:lstStyle/>
          <a:p>
            <a:r>
              <a:rPr lang="en-US" dirty="0"/>
              <a:t>Verses 10-12 </a:t>
            </a:r>
          </a:p>
        </p:txBody>
      </p:sp>
      <p:sp>
        <p:nvSpPr>
          <p:cNvPr id="3" name="Content Placeholder 2">
            <a:extLst>
              <a:ext uri="{FF2B5EF4-FFF2-40B4-BE49-F238E27FC236}">
                <a16:creationId xmlns:a16="http://schemas.microsoft.com/office/drawing/2014/main" id="{860BAFF1-9E88-4063-8ABA-532CA6712091}"/>
              </a:ext>
            </a:extLst>
          </p:cNvPr>
          <p:cNvSpPr>
            <a:spLocks noGrp="1"/>
          </p:cNvSpPr>
          <p:nvPr>
            <p:ph idx="1"/>
          </p:nvPr>
        </p:nvSpPr>
        <p:spPr/>
        <p:txBody>
          <a:bodyPr/>
          <a:lstStyle/>
          <a:p>
            <a:r>
              <a:rPr lang="en-US" sz="2800" kern="150" dirty="0">
                <a:effectLst/>
                <a:latin typeface="Times New Roman" panose="02020603050405020304" pitchFamily="18" charset="0"/>
                <a:ea typeface="Verdana" panose="020B0604030504040204" pitchFamily="34" charset="0"/>
                <a:cs typeface="Verdana" panose="020B0604030504040204" pitchFamily="34" charset="0"/>
              </a:rPr>
              <a:t>Here Moses switches from discussion of the priests, to speaking specifically of the high priest. Things that were permitted the lower ranking priests, were forbidden the high priest. While the lower ranking priests could defile themselves for the death of certain family members, the high priest could not defile himself for the death of anyone. This may seem harsh, but it more important for the high priest to protect his holiness than it was for the lower priests.</a:t>
            </a:r>
            <a:endParaRPr lang="en-US" sz="2800" kern="150" dirty="0">
              <a:effectLst/>
              <a:latin typeface="Times New Roman" panose="02020603050405020304" pitchFamily="18" charset="0"/>
              <a:ea typeface="SimSun" panose="02010600030101010101" pitchFamily="2" charset="-122"/>
              <a:cs typeface="Arial" panose="020B0604020202020204" pitchFamily="34" charset="0"/>
            </a:endParaRPr>
          </a:p>
          <a:p>
            <a:endParaRPr lang="en-US" dirty="0"/>
          </a:p>
        </p:txBody>
      </p:sp>
    </p:spTree>
    <p:extLst>
      <p:ext uri="{BB962C8B-B14F-4D97-AF65-F5344CB8AC3E}">
        <p14:creationId xmlns:p14="http://schemas.microsoft.com/office/powerpoint/2010/main" val="19209552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Celestial</Template>
  <TotalTime>48</TotalTime>
  <Words>1202</Words>
  <Application>Microsoft Office PowerPoint</Application>
  <PresentationFormat>Widescreen</PresentationFormat>
  <Paragraphs>30</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system-ui</vt:lpstr>
      <vt:lpstr>Times New Roman</vt:lpstr>
      <vt:lpstr>Verdana</vt:lpstr>
      <vt:lpstr>Celestial</vt:lpstr>
      <vt:lpstr>Leviticus</vt:lpstr>
      <vt:lpstr>Verses 1-3 </vt:lpstr>
      <vt:lpstr>Verse 4</vt:lpstr>
      <vt:lpstr>PowerPoint Presentation</vt:lpstr>
      <vt:lpstr>PowerPoint Presentation</vt:lpstr>
      <vt:lpstr>Verse 5-6</vt:lpstr>
      <vt:lpstr>Verse 7-8</vt:lpstr>
      <vt:lpstr>Verse 9</vt:lpstr>
      <vt:lpstr>Verses 10-12 </vt:lpstr>
      <vt:lpstr>Verses 13-15</vt:lpstr>
      <vt:lpstr>PowerPoint Presentation</vt:lpstr>
      <vt:lpstr>Verses 16-21 </vt:lpstr>
      <vt:lpstr>PowerPoint Presentation</vt:lpstr>
      <vt:lpstr>Verses 22-24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Leviticus</dc:title>
  <dc:creator>Bryan Jones</dc:creator>
  <cp:lastModifiedBy>Bryan Jones</cp:lastModifiedBy>
  <cp:revision>6</cp:revision>
  <dcterms:created xsi:type="dcterms:W3CDTF">2020-11-15T17:18:39Z</dcterms:created>
  <dcterms:modified xsi:type="dcterms:W3CDTF">2020-11-15T18:07:20Z</dcterms:modified>
</cp:coreProperties>
</file>