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8" d="100"/>
          <a:sy n="78" d="100"/>
        </p:scale>
        <p:origin x="45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11/8/2020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11/8/2020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8738F-5ECC-41B2-A04F-FCE6DAC08D7A}"/>
              </a:ext>
            </a:extLst>
          </p:cNvPr>
          <p:cNvSpPr>
            <a:spLocks noGrp="1"/>
          </p:cNvSpPr>
          <p:nvPr>
            <p:ph type="ctrTitle"/>
          </p:nvPr>
        </p:nvSpPr>
        <p:spPr/>
        <p:txBody>
          <a:bodyPr/>
          <a:lstStyle/>
          <a:p>
            <a:r>
              <a:rPr lang="en-US" dirty="0"/>
              <a:t>Leviticus</a:t>
            </a:r>
          </a:p>
        </p:txBody>
      </p:sp>
      <p:sp>
        <p:nvSpPr>
          <p:cNvPr id="3" name="Subtitle 2">
            <a:extLst>
              <a:ext uri="{FF2B5EF4-FFF2-40B4-BE49-F238E27FC236}">
                <a16:creationId xmlns:a16="http://schemas.microsoft.com/office/drawing/2014/main" id="{9FD6D153-AB58-487C-BB04-44AF8647A084}"/>
              </a:ext>
            </a:extLst>
          </p:cNvPr>
          <p:cNvSpPr>
            <a:spLocks noGrp="1"/>
          </p:cNvSpPr>
          <p:nvPr>
            <p:ph type="subTitle" idx="1"/>
          </p:nvPr>
        </p:nvSpPr>
        <p:spPr/>
        <p:txBody>
          <a:bodyPr/>
          <a:lstStyle/>
          <a:p>
            <a:r>
              <a:rPr lang="en-US" sz="1800" dirty="0">
                <a:effectLst/>
                <a:latin typeface="Times New Roman" panose="02020603050405020304" pitchFamily="18" charset="0"/>
                <a:ea typeface="SimSun" panose="02010600030101010101" pitchFamily="2" charset="-122"/>
                <a:cs typeface="Arial" panose="020B0604020202020204" pitchFamily="34" charset="0"/>
              </a:rPr>
              <a:t>chapter 20</a:t>
            </a:r>
            <a:endParaRPr lang="en-US" dirty="0"/>
          </a:p>
        </p:txBody>
      </p:sp>
    </p:spTree>
    <p:extLst>
      <p:ext uri="{BB962C8B-B14F-4D97-AF65-F5344CB8AC3E}">
        <p14:creationId xmlns:p14="http://schemas.microsoft.com/office/powerpoint/2010/main" val="35668697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ACABC-8D1D-4285-9FFF-2E86D8DD5BA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7B7AE5D-2A07-4171-98AA-382272A34D79}"/>
              </a:ext>
            </a:extLst>
          </p:cNvPr>
          <p:cNvSpPr>
            <a:spLocks noGrp="1"/>
          </p:cNvSpPr>
          <p:nvPr>
            <p:ph idx="1"/>
          </p:nvPr>
        </p:nvSpPr>
        <p:spPr/>
        <p:txBody>
          <a:bodyPr/>
          <a:lstStyle/>
          <a:p>
            <a:r>
              <a:rPr lang="en-US" dirty="0"/>
              <a:t>One verse that needs special attention is verse 18, which says that if a couple has sexual relations when the woman is having her menstrual period they are to be killed. This would appear to be a contradiction with chapter 15 verse 24, which says that if a man lies with a woman he is to be ritually unclean for seven days, and will need to be cleansed, but neither of them are to be killed.</a:t>
            </a:r>
          </a:p>
          <a:p>
            <a:r>
              <a:rPr lang="en-US" dirty="0"/>
              <a:t>When we look at the original Hebrew word for “lies”, which is “</a:t>
            </a:r>
            <a:r>
              <a:rPr lang="en-US" dirty="0" err="1"/>
              <a:t>shakah</a:t>
            </a:r>
            <a:r>
              <a:rPr lang="en-US" dirty="0"/>
              <a:t>”, we find that while the word can refer to sexual relations, most of the time the word simply means “to lie”, or “to lie down”. This means that the command in chapter 15 doesn’t refer to sexual relations. It means that the man lied down in the same bed as the woman who was in her menstrual period, but he didn’t have sex with her. In this case he was ritually unclean, but not guilty of a sin.</a:t>
            </a:r>
          </a:p>
        </p:txBody>
      </p:sp>
    </p:spTree>
    <p:extLst>
      <p:ext uri="{BB962C8B-B14F-4D97-AF65-F5344CB8AC3E}">
        <p14:creationId xmlns:p14="http://schemas.microsoft.com/office/powerpoint/2010/main" val="3088057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54563-6E91-4A79-9B2E-D394113E8182}"/>
              </a:ext>
            </a:extLst>
          </p:cNvPr>
          <p:cNvSpPr>
            <a:spLocks noGrp="1"/>
          </p:cNvSpPr>
          <p:nvPr>
            <p:ph type="title"/>
          </p:nvPr>
        </p:nvSpPr>
        <p:spPr/>
        <p:txBody>
          <a:bodyPr/>
          <a:lstStyle/>
          <a:p>
            <a:r>
              <a:rPr lang="en-US" dirty="0"/>
              <a:t>Verses 22-23 </a:t>
            </a:r>
          </a:p>
        </p:txBody>
      </p:sp>
      <p:sp>
        <p:nvSpPr>
          <p:cNvPr id="3" name="Content Placeholder 2">
            <a:extLst>
              <a:ext uri="{FF2B5EF4-FFF2-40B4-BE49-F238E27FC236}">
                <a16:creationId xmlns:a16="http://schemas.microsoft.com/office/drawing/2014/main" id="{0CFBB19E-7F98-4618-B427-2E8EDB7E9C97}"/>
              </a:ext>
            </a:extLst>
          </p:cNvPr>
          <p:cNvSpPr>
            <a:spLocks noGrp="1"/>
          </p:cNvSpPr>
          <p:nvPr>
            <p:ph idx="1"/>
          </p:nvPr>
        </p:nvSpPr>
        <p:spPr/>
        <p:txBody>
          <a:bodyPr/>
          <a:lstStyle/>
          <a:p>
            <a:r>
              <a:rPr lang="en-US" sz="2800" kern="150" dirty="0">
                <a:effectLst/>
                <a:latin typeface="Times New Roman" panose="02020603050405020304" pitchFamily="18" charset="0"/>
                <a:ea typeface="SimSun" panose="02010600030101010101" pitchFamily="2" charset="-122"/>
                <a:cs typeface="Arial" panose="020B0604020202020204" pitchFamily="34" charset="0"/>
              </a:rPr>
              <a:t>God was driving out the people of the land for what they had done. They were guilty of many vile sins, including human sacrifice. If Israel were to ever practice the same sins, then God would drive them out as well.</a:t>
            </a:r>
          </a:p>
          <a:p>
            <a:endParaRPr lang="en-US" dirty="0"/>
          </a:p>
        </p:txBody>
      </p:sp>
    </p:spTree>
    <p:extLst>
      <p:ext uri="{BB962C8B-B14F-4D97-AF65-F5344CB8AC3E}">
        <p14:creationId xmlns:p14="http://schemas.microsoft.com/office/powerpoint/2010/main" val="29312562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4EAF68-184E-4058-9989-9216E9AD9101}"/>
              </a:ext>
            </a:extLst>
          </p:cNvPr>
          <p:cNvSpPr>
            <a:spLocks noGrp="1"/>
          </p:cNvSpPr>
          <p:nvPr>
            <p:ph type="title"/>
          </p:nvPr>
        </p:nvSpPr>
        <p:spPr/>
        <p:txBody>
          <a:bodyPr/>
          <a:lstStyle/>
          <a:p>
            <a:r>
              <a:rPr lang="en-US" dirty="0"/>
              <a:t>2 Kings 21:1-16</a:t>
            </a:r>
          </a:p>
        </p:txBody>
      </p:sp>
      <p:sp>
        <p:nvSpPr>
          <p:cNvPr id="3" name="Content Placeholder 2">
            <a:extLst>
              <a:ext uri="{FF2B5EF4-FFF2-40B4-BE49-F238E27FC236}">
                <a16:creationId xmlns:a16="http://schemas.microsoft.com/office/drawing/2014/main" id="{7C9323C8-BDCA-4245-A4ED-52257EC3B926}"/>
              </a:ext>
            </a:extLst>
          </p:cNvPr>
          <p:cNvSpPr>
            <a:spLocks noGrp="1"/>
          </p:cNvSpPr>
          <p:nvPr>
            <p:ph idx="1"/>
          </p:nvPr>
        </p:nvSpPr>
        <p:spPr/>
        <p:txBody>
          <a:bodyPr>
            <a:noAutofit/>
          </a:bodyPr>
          <a:lstStyle/>
          <a:p>
            <a:r>
              <a:rPr lang="en-US" sz="2800" dirty="0"/>
              <a:t>In this passage we find that under king Manasseh Israel did in in fact commit all of the same sins as the nations they had previously driven out. They were actually even worse than the Canaanites were. And in response, God drove them into captivity. </a:t>
            </a:r>
          </a:p>
        </p:txBody>
      </p:sp>
    </p:spTree>
    <p:extLst>
      <p:ext uri="{BB962C8B-B14F-4D97-AF65-F5344CB8AC3E}">
        <p14:creationId xmlns:p14="http://schemas.microsoft.com/office/powerpoint/2010/main" val="7196270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6BE7A-D60A-4164-B4B2-37554FFDD5F0}"/>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209C78CE-2344-4C6F-9F1E-CDB21C3044EE}"/>
              </a:ext>
            </a:extLst>
          </p:cNvPr>
          <p:cNvSpPr>
            <a:spLocks noGrp="1"/>
          </p:cNvSpPr>
          <p:nvPr>
            <p:ph idx="1"/>
          </p:nvPr>
        </p:nvSpPr>
        <p:spPr/>
        <p:txBody>
          <a:bodyPr/>
          <a:lstStyle/>
          <a:p>
            <a:r>
              <a:rPr lang="en-US" sz="3200" dirty="0"/>
              <a:t>Manasseh did later repent, and began a series of reforms to undo the evil he had previously done (2 Chronicles 33:12-16) as did his grandson Josiah. This doesn’t appear to have changed the hearts of the people, however. Once Josiah died another evil king took his place, and the people fell right back into idolatrous ways, leading inevitably to their eventual exile.</a:t>
            </a:r>
          </a:p>
          <a:p>
            <a:endParaRPr lang="en-US" dirty="0"/>
          </a:p>
        </p:txBody>
      </p:sp>
    </p:spTree>
    <p:extLst>
      <p:ext uri="{BB962C8B-B14F-4D97-AF65-F5344CB8AC3E}">
        <p14:creationId xmlns:p14="http://schemas.microsoft.com/office/powerpoint/2010/main" val="38363287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2DAD6-26C0-4D7B-9CA0-091FF07C0B1E}"/>
              </a:ext>
            </a:extLst>
          </p:cNvPr>
          <p:cNvSpPr>
            <a:spLocks noGrp="1"/>
          </p:cNvSpPr>
          <p:nvPr>
            <p:ph type="title"/>
          </p:nvPr>
        </p:nvSpPr>
        <p:spPr/>
        <p:txBody>
          <a:bodyPr/>
          <a:lstStyle/>
          <a:p>
            <a:r>
              <a:rPr lang="en-US" dirty="0"/>
              <a:t>Verses 24-26 </a:t>
            </a:r>
          </a:p>
        </p:txBody>
      </p:sp>
      <p:sp>
        <p:nvSpPr>
          <p:cNvPr id="3" name="Content Placeholder 2">
            <a:extLst>
              <a:ext uri="{FF2B5EF4-FFF2-40B4-BE49-F238E27FC236}">
                <a16:creationId xmlns:a16="http://schemas.microsoft.com/office/drawing/2014/main" id="{06710726-7AD4-4F80-9D4A-7CAE473CF035}"/>
              </a:ext>
            </a:extLst>
          </p:cNvPr>
          <p:cNvSpPr>
            <a:spLocks noGrp="1"/>
          </p:cNvSpPr>
          <p:nvPr>
            <p:ph idx="1"/>
          </p:nvPr>
        </p:nvSpPr>
        <p:spPr/>
        <p:txBody>
          <a:bodyPr/>
          <a:lstStyle/>
          <a:p>
            <a:r>
              <a:rPr lang="en-US" sz="3200" kern="150" dirty="0">
                <a:effectLst/>
                <a:latin typeface="Times New Roman" panose="02020603050405020304" pitchFamily="18" charset="0"/>
                <a:ea typeface="SimSun" panose="02010600030101010101" pitchFamily="2" charset="-122"/>
                <a:cs typeface="Arial" panose="020B0604020202020204" pitchFamily="34" charset="0"/>
              </a:rPr>
              <a:t>They were to separate from the other nations. This was the primary reason for the food laws, which are again referenced here. The separation in what they ate was intended to keep them separated from the pagan nations. It is difficult to have close associations with someone when you can’t eat what they eat. </a:t>
            </a:r>
          </a:p>
          <a:p>
            <a:endParaRPr lang="en-US" dirty="0"/>
          </a:p>
        </p:txBody>
      </p:sp>
    </p:spTree>
    <p:extLst>
      <p:ext uri="{BB962C8B-B14F-4D97-AF65-F5344CB8AC3E}">
        <p14:creationId xmlns:p14="http://schemas.microsoft.com/office/powerpoint/2010/main" val="3474603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D4D62-6820-4AA3-A534-18918CA33CE3}"/>
              </a:ext>
            </a:extLst>
          </p:cNvPr>
          <p:cNvSpPr>
            <a:spLocks noGrp="1"/>
          </p:cNvSpPr>
          <p:nvPr>
            <p:ph type="title"/>
          </p:nvPr>
        </p:nvSpPr>
        <p:spPr/>
        <p:txBody>
          <a:bodyPr/>
          <a:lstStyle/>
          <a:p>
            <a:r>
              <a:rPr lang="en-US" dirty="0"/>
              <a:t>Verse 27 </a:t>
            </a:r>
          </a:p>
        </p:txBody>
      </p:sp>
      <p:sp>
        <p:nvSpPr>
          <p:cNvPr id="3" name="Content Placeholder 2">
            <a:extLst>
              <a:ext uri="{FF2B5EF4-FFF2-40B4-BE49-F238E27FC236}">
                <a16:creationId xmlns:a16="http://schemas.microsoft.com/office/drawing/2014/main" id="{133D106C-3D1A-4757-A5BB-0700EE92EA58}"/>
              </a:ext>
            </a:extLst>
          </p:cNvPr>
          <p:cNvSpPr>
            <a:spLocks noGrp="1"/>
          </p:cNvSpPr>
          <p:nvPr>
            <p:ph idx="1"/>
          </p:nvPr>
        </p:nvSpPr>
        <p:spPr/>
        <p:txBody>
          <a:bodyPr/>
          <a:lstStyle/>
          <a:p>
            <a:r>
              <a:rPr lang="en-US" sz="2800" kern="150" dirty="0">
                <a:effectLst/>
                <a:latin typeface="Times New Roman" panose="02020603050405020304" pitchFamily="18" charset="0"/>
                <a:ea typeface="SimSun" panose="02010600030101010101" pitchFamily="2" charset="-122"/>
                <a:cs typeface="Arial" panose="020B0604020202020204" pitchFamily="34" charset="0"/>
              </a:rPr>
              <a:t>This isn't some random repetition. The command in verse 6 was to forbid them to consult mediums. Here the command is for them to not practice as mediums, which makes sense in the context because they were being told not to do as the other nations did.</a:t>
            </a:r>
          </a:p>
          <a:p>
            <a:endParaRPr lang="en-US" dirty="0"/>
          </a:p>
        </p:txBody>
      </p:sp>
    </p:spTree>
    <p:extLst>
      <p:ext uri="{BB962C8B-B14F-4D97-AF65-F5344CB8AC3E}">
        <p14:creationId xmlns:p14="http://schemas.microsoft.com/office/powerpoint/2010/main" val="3818248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DC2FB-C34B-4810-A2F8-B59BE7EDF16A}"/>
              </a:ext>
            </a:extLst>
          </p:cNvPr>
          <p:cNvSpPr>
            <a:spLocks noGrp="1"/>
          </p:cNvSpPr>
          <p:nvPr>
            <p:ph type="title"/>
          </p:nvPr>
        </p:nvSpPr>
        <p:spPr/>
        <p:txBody>
          <a:bodyPr/>
          <a:lstStyle/>
          <a:p>
            <a:r>
              <a:rPr lang="en-US" dirty="0"/>
              <a:t>Verses 1-5</a:t>
            </a:r>
          </a:p>
        </p:txBody>
      </p:sp>
      <p:sp>
        <p:nvSpPr>
          <p:cNvPr id="3" name="Content Placeholder 2">
            <a:extLst>
              <a:ext uri="{FF2B5EF4-FFF2-40B4-BE49-F238E27FC236}">
                <a16:creationId xmlns:a16="http://schemas.microsoft.com/office/drawing/2014/main" id="{A0FF2C7D-75F0-40F0-9C6A-8D157FA4E32D}"/>
              </a:ext>
            </a:extLst>
          </p:cNvPr>
          <p:cNvSpPr>
            <a:spLocks noGrp="1"/>
          </p:cNvSpPr>
          <p:nvPr>
            <p:ph idx="1"/>
          </p:nvPr>
        </p:nvSpPr>
        <p:spPr/>
        <p:txBody>
          <a:bodyPr>
            <a:normAutofit/>
          </a:bodyPr>
          <a:lstStyle/>
          <a:p>
            <a:r>
              <a:rPr lang="en-US" sz="2800" kern="150" dirty="0">
                <a:effectLst/>
                <a:latin typeface="Times New Roman" panose="02020603050405020304" pitchFamily="18" charset="0"/>
                <a:ea typeface="SimSun" panose="02010600030101010101" pitchFamily="2" charset="-122"/>
                <a:cs typeface="Arial" panose="020B0604020202020204" pitchFamily="34" charset="0"/>
              </a:rPr>
              <a:t>Molech was mentioned before in 18:21. He was the Ammonite god, and worship of Molech involved child sacrifice. The reference in chapter 18 was for them to avoid Molech, but in this chapter there is a definite punishment for those who practiced Molech worship. Molech worship was punishable by the death penalty. This makes perfect sense because the practice of Molech worship involved murder. </a:t>
            </a:r>
            <a:endParaRPr lang="en-US" sz="2800" dirty="0"/>
          </a:p>
        </p:txBody>
      </p:sp>
    </p:spTree>
    <p:extLst>
      <p:ext uri="{BB962C8B-B14F-4D97-AF65-F5344CB8AC3E}">
        <p14:creationId xmlns:p14="http://schemas.microsoft.com/office/powerpoint/2010/main" val="2471136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335A3-73CE-476D-BA09-88DCB9FA86B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823985F-48B6-40E8-BF9E-223FFBF96279}"/>
              </a:ext>
            </a:extLst>
          </p:cNvPr>
          <p:cNvSpPr>
            <a:spLocks noGrp="1"/>
          </p:cNvSpPr>
          <p:nvPr>
            <p:ph idx="1"/>
          </p:nvPr>
        </p:nvSpPr>
        <p:spPr/>
        <p:txBody>
          <a:bodyPr>
            <a:normAutofit fontScale="85000" lnSpcReduction="20000"/>
          </a:bodyPr>
          <a:lstStyle/>
          <a:p>
            <a:r>
              <a:rPr lang="en-US" sz="3200" kern="150" dirty="0">
                <a:effectLst/>
                <a:latin typeface="Times New Roman" panose="02020603050405020304" pitchFamily="18" charset="0"/>
                <a:ea typeface="SimSun" panose="02010600030101010101" pitchFamily="2" charset="-122"/>
                <a:cs typeface="Arial" panose="020B0604020202020204" pitchFamily="34" charset="0"/>
              </a:rPr>
              <a:t>In verse 3 it says that God would also set Himself against the person, which means that even if the person were to escape legal punishment for what he did, God would still deal with him. The warning wasn't just for the one who practiced Molech worship. The people of Israel were called upon to also punish those found to be worshiping Molech. Failure to punish the Molech worshiper would mean receiving punishment by God. The phrase “to cut off” literally means to destroy. Those who allowed Molech worshipers to live and escape punishment were to be destroyed along with the one who practiced Molech worship.</a:t>
            </a:r>
          </a:p>
          <a:p>
            <a:endParaRPr lang="en-US" dirty="0"/>
          </a:p>
        </p:txBody>
      </p:sp>
    </p:spTree>
    <p:extLst>
      <p:ext uri="{BB962C8B-B14F-4D97-AF65-F5344CB8AC3E}">
        <p14:creationId xmlns:p14="http://schemas.microsoft.com/office/powerpoint/2010/main" val="2755474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89456-8AD9-456D-828A-54445488A4F7}"/>
              </a:ext>
            </a:extLst>
          </p:cNvPr>
          <p:cNvSpPr>
            <a:spLocks noGrp="1"/>
          </p:cNvSpPr>
          <p:nvPr>
            <p:ph type="title"/>
          </p:nvPr>
        </p:nvSpPr>
        <p:spPr/>
        <p:txBody>
          <a:bodyPr/>
          <a:lstStyle/>
          <a:p>
            <a:r>
              <a:rPr lang="en-US" dirty="0"/>
              <a:t>Verse 6</a:t>
            </a:r>
          </a:p>
        </p:txBody>
      </p:sp>
      <p:sp>
        <p:nvSpPr>
          <p:cNvPr id="3" name="Content Placeholder 2">
            <a:extLst>
              <a:ext uri="{FF2B5EF4-FFF2-40B4-BE49-F238E27FC236}">
                <a16:creationId xmlns:a16="http://schemas.microsoft.com/office/drawing/2014/main" id="{87E3CB33-7475-48B0-999A-A440EB7A6215}"/>
              </a:ext>
            </a:extLst>
          </p:cNvPr>
          <p:cNvSpPr>
            <a:spLocks noGrp="1"/>
          </p:cNvSpPr>
          <p:nvPr>
            <p:ph idx="1"/>
          </p:nvPr>
        </p:nvSpPr>
        <p:spPr/>
        <p:txBody>
          <a:bodyPr/>
          <a:lstStyle/>
          <a:p>
            <a:r>
              <a:rPr lang="en-US" sz="2800" kern="150" dirty="0">
                <a:effectLst/>
                <a:latin typeface="Times New Roman" panose="02020603050405020304" pitchFamily="18" charset="0"/>
                <a:ea typeface="SimSun" panose="02010600030101010101" pitchFamily="2" charset="-122"/>
                <a:cs typeface="Arial" panose="020B0604020202020204" pitchFamily="34" charset="0"/>
              </a:rPr>
              <a:t>This was originally referenced in 19:31. Anyone who consulted with a medium or a spiritist was to be killed. The person who did is called a harlot, or a prostitute. This is someone who commits adultery, and is unfaithful to God. Consulting such people is considered as evil as worshiping a false god.</a:t>
            </a:r>
          </a:p>
          <a:p>
            <a:endParaRPr lang="en-US" dirty="0"/>
          </a:p>
        </p:txBody>
      </p:sp>
    </p:spTree>
    <p:extLst>
      <p:ext uri="{BB962C8B-B14F-4D97-AF65-F5344CB8AC3E}">
        <p14:creationId xmlns:p14="http://schemas.microsoft.com/office/powerpoint/2010/main" val="1415004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07B5A-DF23-47A8-B4AE-E1AD014F8312}"/>
              </a:ext>
            </a:extLst>
          </p:cNvPr>
          <p:cNvSpPr>
            <a:spLocks noGrp="1"/>
          </p:cNvSpPr>
          <p:nvPr>
            <p:ph type="title"/>
          </p:nvPr>
        </p:nvSpPr>
        <p:spPr/>
        <p:txBody>
          <a:bodyPr/>
          <a:lstStyle/>
          <a:p>
            <a:r>
              <a:rPr lang="en-US" dirty="0"/>
              <a:t>Verses 7-8 </a:t>
            </a:r>
          </a:p>
        </p:txBody>
      </p:sp>
      <p:sp>
        <p:nvSpPr>
          <p:cNvPr id="3" name="Content Placeholder 2">
            <a:extLst>
              <a:ext uri="{FF2B5EF4-FFF2-40B4-BE49-F238E27FC236}">
                <a16:creationId xmlns:a16="http://schemas.microsoft.com/office/drawing/2014/main" id="{F2CA586B-8D7C-43F9-8CDB-BC29B44506DB}"/>
              </a:ext>
            </a:extLst>
          </p:cNvPr>
          <p:cNvSpPr>
            <a:spLocks noGrp="1"/>
          </p:cNvSpPr>
          <p:nvPr>
            <p:ph idx="1"/>
          </p:nvPr>
        </p:nvSpPr>
        <p:spPr/>
        <p:txBody>
          <a:bodyPr>
            <a:normAutofit/>
          </a:bodyPr>
          <a:lstStyle/>
          <a:p>
            <a:r>
              <a:rPr lang="en-US" sz="3200" dirty="0">
                <a:effectLst/>
                <a:latin typeface="Times New Roman" panose="02020603050405020304" pitchFamily="18" charset="0"/>
                <a:ea typeface="SimSun" panose="02010600030101010101" pitchFamily="2" charset="-122"/>
                <a:cs typeface="Arial" panose="020B0604020202020204" pitchFamily="34" charset="0"/>
              </a:rPr>
              <a:t>Once again we have the repeated command to follow His commands and statutes. Throughout these passages He is giving His commands and statutes. The reason for following them is to be separated, consecrated unto God. The unbelieving world should see a definite difference in them.  </a:t>
            </a:r>
            <a:endParaRPr lang="en-US" sz="3200" dirty="0"/>
          </a:p>
        </p:txBody>
      </p:sp>
    </p:spTree>
    <p:extLst>
      <p:ext uri="{BB962C8B-B14F-4D97-AF65-F5344CB8AC3E}">
        <p14:creationId xmlns:p14="http://schemas.microsoft.com/office/powerpoint/2010/main" val="889748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005A8-1EBC-4FBF-838B-E05619C20353}"/>
              </a:ext>
            </a:extLst>
          </p:cNvPr>
          <p:cNvSpPr>
            <a:spLocks noGrp="1"/>
          </p:cNvSpPr>
          <p:nvPr>
            <p:ph type="title"/>
          </p:nvPr>
        </p:nvSpPr>
        <p:spPr/>
        <p:txBody>
          <a:bodyPr/>
          <a:lstStyle/>
          <a:p>
            <a:r>
              <a:rPr lang="en-US" dirty="0"/>
              <a:t>Romans 12:2</a:t>
            </a:r>
          </a:p>
        </p:txBody>
      </p:sp>
      <p:sp>
        <p:nvSpPr>
          <p:cNvPr id="3" name="Content Placeholder 2">
            <a:extLst>
              <a:ext uri="{FF2B5EF4-FFF2-40B4-BE49-F238E27FC236}">
                <a16:creationId xmlns:a16="http://schemas.microsoft.com/office/drawing/2014/main" id="{68F9272B-EBE1-4EA2-8A31-95D14DFCC29A}"/>
              </a:ext>
            </a:extLst>
          </p:cNvPr>
          <p:cNvSpPr>
            <a:spLocks noGrp="1"/>
          </p:cNvSpPr>
          <p:nvPr>
            <p:ph idx="1"/>
          </p:nvPr>
        </p:nvSpPr>
        <p:spPr/>
        <p:txBody>
          <a:bodyPr/>
          <a:lstStyle/>
          <a:p>
            <a:r>
              <a:rPr lang="en-US" sz="2400" kern="150" dirty="0">
                <a:effectLst/>
                <a:latin typeface="Times New Roman" panose="02020603050405020304" pitchFamily="18" charset="0"/>
                <a:ea typeface="SimSun" panose="02010600030101010101" pitchFamily="2" charset="-122"/>
                <a:cs typeface="Arial" panose="020B0604020202020204" pitchFamily="34" charset="0"/>
              </a:rPr>
              <a:t>We are to avoid being conformed to this world, meaning our behavior should be such that we stand out. People need to be able to see there is a difference in us. If we behave the same as those who are in the world then what is the point of our faith?</a:t>
            </a:r>
          </a:p>
          <a:p>
            <a:endParaRPr lang="en-US" dirty="0"/>
          </a:p>
        </p:txBody>
      </p:sp>
    </p:spTree>
    <p:extLst>
      <p:ext uri="{BB962C8B-B14F-4D97-AF65-F5344CB8AC3E}">
        <p14:creationId xmlns:p14="http://schemas.microsoft.com/office/powerpoint/2010/main" val="491160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C6B62-229D-4AA9-B78F-F93CA2B34C55}"/>
              </a:ext>
            </a:extLst>
          </p:cNvPr>
          <p:cNvSpPr>
            <a:spLocks noGrp="1"/>
          </p:cNvSpPr>
          <p:nvPr>
            <p:ph type="title"/>
          </p:nvPr>
        </p:nvSpPr>
        <p:spPr/>
        <p:txBody>
          <a:bodyPr/>
          <a:lstStyle/>
          <a:p>
            <a:r>
              <a:rPr lang="en-US" dirty="0"/>
              <a:t>Verse 9</a:t>
            </a:r>
          </a:p>
        </p:txBody>
      </p:sp>
      <p:sp>
        <p:nvSpPr>
          <p:cNvPr id="3" name="Content Placeholder 2">
            <a:extLst>
              <a:ext uri="{FF2B5EF4-FFF2-40B4-BE49-F238E27FC236}">
                <a16:creationId xmlns:a16="http://schemas.microsoft.com/office/drawing/2014/main" id="{2933FD88-2818-43DD-93B2-4FA153E96E55}"/>
              </a:ext>
            </a:extLst>
          </p:cNvPr>
          <p:cNvSpPr>
            <a:spLocks noGrp="1"/>
          </p:cNvSpPr>
          <p:nvPr>
            <p:ph idx="1"/>
          </p:nvPr>
        </p:nvSpPr>
        <p:spPr/>
        <p:txBody>
          <a:bodyPr>
            <a:normAutofit/>
          </a:bodyPr>
          <a:lstStyle/>
          <a:p>
            <a:r>
              <a:rPr lang="en-US" sz="2400" dirty="0">
                <a:effectLst/>
                <a:latin typeface="Times New Roman" panose="02020603050405020304" pitchFamily="18" charset="0"/>
                <a:ea typeface="SimSun" panose="02010600030101010101" pitchFamily="2" charset="-122"/>
                <a:cs typeface="Arial" panose="020B0604020202020204" pitchFamily="34" charset="0"/>
              </a:rPr>
              <a:t>In 19:3 they were told to revere their parents. Those who cursed them were doing the opposite, and that was punishable by death. It is important to note that the pronouns used here all make reference to adult children. Most children go through rebellious stages during their development, and nowhere does God give the command to have them killed for it. If an adult is cursing his or her own parents, however, then that person is already past the development phase and should know better. Such a person is a destructive influence.</a:t>
            </a:r>
            <a:endParaRPr lang="en-US" sz="2400" dirty="0"/>
          </a:p>
        </p:txBody>
      </p:sp>
    </p:spTree>
    <p:extLst>
      <p:ext uri="{BB962C8B-B14F-4D97-AF65-F5344CB8AC3E}">
        <p14:creationId xmlns:p14="http://schemas.microsoft.com/office/powerpoint/2010/main" val="3577032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79025-4207-4199-8DB9-5C2A3EEC0A4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03AF7DF-615B-4A23-AF7C-946488E477EF}"/>
              </a:ext>
            </a:extLst>
          </p:cNvPr>
          <p:cNvSpPr>
            <a:spLocks noGrp="1"/>
          </p:cNvSpPr>
          <p:nvPr>
            <p:ph idx="1"/>
          </p:nvPr>
        </p:nvSpPr>
        <p:spPr/>
        <p:txBody>
          <a:bodyPr>
            <a:normAutofit/>
          </a:bodyPr>
          <a:lstStyle/>
          <a:p>
            <a:r>
              <a:rPr lang="en-US" sz="2800" dirty="0"/>
              <a:t>It is difficult in our culture today to understand someone receiving the death penalty for cursing their parents, but as I have mentioned before, how one views his or her parents is foundational. If a person has no respect for reverence for his or her parents, then that person will have no reverence or respect for any other authority, or governing body. They won’t respect the government, and more importantly, they won’t respect God.</a:t>
            </a:r>
          </a:p>
        </p:txBody>
      </p:sp>
    </p:spTree>
    <p:extLst>
      <p:ext uri="{BB962C8B-B14F-4D97-AF65-F5344CB8AC3E}">
        <p14:creationId xmlns:p14="http://schemas.microsoft.com/office/powerpoint/2010/main" val="2387558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CE993-8441-430A-A785-0A1AE51E7263}"/>
              </a:ext>
            </a:extLst>
          </p:cNvPr>
          <p:cNvSpPr>
            <a:spLocks noGrp="1"/>
          </p:cNvSpPr>
          <p:nvPr>
            <p:ph type="title"/>
          </p:nvPr>
        </p:nvSpPr>
        <p:spPr/>
        <p:txBody>
          <a:bodyPr/>
          <a:lstStyle/>
          <a:p>
            <a:r>
              <a:rPr lang="en-US" dirty="0"/>
              <a:t>Verses 10-21</a:t>
            </a:r>
          </a:p>
        </p:txBody>
      </p:sp>
      <p:sp>
        <p:nvSpPr>
          <p:cNvPr id="3" name="Content Placeholder 2">
            <a:extLst>
              <a:ext uri="{FF2B5EF4-FFF2-40B4-BE49-F238E27FC236}">
                <a16:creationId xmlns:a16="http://schemas.microsoft.com/office/drawing/2014/main" id="{20107FDE-AA76-4E5F-BF1B-7A7E74774951}"/>
              </a:ext>
            </a:extLst>
          </p:cNvPr>
          <p:cNvSpPr>
            <a:spLocks noGrp="1"/>
          </p:cNvSpPr>
          <p:nvPr>
            <p:ph idx="1"/>
          </p:nvPr>
        </p:nvSpPr>
        <p:spPr/>
        <p:txBody>
          <a:bodyPr/>
          <a:lstStyle/>
          <a:p>
            <a:r>
              <a:rPr lang="en-US" sz="3200" kern="150" dirty="0">
                <a:effectLst/>
                <a:latin typeface="Times New Roman" panose="02020603050405020304" pitchFamily="18" charset="0"/>
                <a:ea typeface="SimSun" panose="02010600030101010101" pitchFamily="2" charset="-122"/>
                <a:cs typeface="Arial" panose="020B0604020202020204" pitchFamily="34" charset="0"/>
              </a:rPr>
              <a:t>All of these sexual sins were first listed in chapter 18, making it very clear that no form of incest was going to be tolerated. Here we have that list provided again, but this time the punishment for violating these sins is also provided. </a:t>
            </a:r>
          </a:p>
          <a:p>
            <a:endParaRPr lang="en-US" sz="2000" kern="150" dirty="0">
              <a:effectLst/>
              <a:latin typeface="Times New Roman" panose="02020603050405020304" pitchFamily="18" charset="0"/>
              <a:ea typeface="SimSun" panose="02010600030101010101" pitchFamily="2" charset="-122"/>
              <a:cs typeface="Arial" panose="020B0604020202020204" pitchFamily="34" charset="0"/>
            </a:endParaRPr>
          </a:p>
          <a:p>
            <a:endParaRPr lang="en-US" dirty="0"/>
          </a:p>
        </p:txBody>
      </p:sp>
    </p:spTree>
    <p:extLst>
      <p:ext uri="{BB962C8B-B14F-4D97-AF65-F5344CB8AC3E}">
        <p14:creationId xmlns:p14="http://schemas.microsoft.com/office/powerpoint/2010/main" val="6250365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58</TotalTime>
  <Words>1073</Words>
  <Application>Microsoft Office PowerPoint</Application>
  <PresentationFormat>Widescreen</PresentationFormat>
  <Paragraphs>27</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Celestial</vt:lpstr>
      <vt:lpstr>Leviticus</vt:lpstr>
      <vt:lpstr>Verses 1-5</vt:lpstr>
      <vt:lpstr>PowerPoint Presentation</vt:lpstr>
      <vt:lpstr>Verse 6</vt:lpstr>
      <vt:lpstr>Verses 7-8 </vt:lpstr>
      <vt:lpstr>Romans 12:2</vt:lpstr>
      <vt:lpstr>Verse 9</vt:lpstr>
      <vt:lpstr>PowerPoint Presentation</vt:lpstr>
      <vt:lpstr>Verses 10-21</vt:lpstr>
      <vt:lpstr>PowerPoint Presentation</vt:lpstr>
      <vt:lpstr>Verses 22-23 </vt:lpstr>
      <vt:lpstr>2 Kings 21:1-16</vt:lpstr>
      <vt:lpstr>PowerPoint Presentation</vt:lpstr>
      <vt:lpstr>Verses 24-26 </vt:lpstr>
      <vt:lpstr>Verse 27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Leviticus</dc:title>
  <dc:creator>Bryan Jones</dc:creator>
  <cp:lastModifiedBy>Bryan Jones</cp:lastModifiedBy>
  <cp:revision>7</cp:revision>
  <dcterms:created xsi:type="dcterms:W3CDTF">2020-11-08T17:15:25Z</dcterms:created>
  <dcterms:modified xsi:type="dcterms:W3CDTF">2020-11-08T18:13:47Z</dcterms:modified>
</cp:coreProperties>
</file>