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8" d="100"/>
          <a:sy n="78" d="100"/>
        </p:scale>
        <p:origin x="46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10/11/2020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302BB-BB8B-451B-8531-3EE9E862A712}"/>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86836C13-4817-4927-882D-0777118E6032}"/>
              </a:ext>
            </a:extLst>
          </p:cNvPr>
          <p:cNvSpPr>
            <a:spLocks noGrp="1"/>
          </p:cNvSpPr>
          <p:nvPr>
            <p:ph type="subTitle" idx="1"/>
          </p:nvPr>
        </p:nvSpPr>
        <p:spPr/>
        <p:txBody>
          <a:bodyPr/>
          <a:lstStyle/>
          <a:p>
            <a:r>
              <a:rPr lang="en-US" dirty="0"/>
              <a:t>Chapter 16</a:t>
            </a:r>
          </a:p>
        </p:txBody>
      </p:sp>
    </p:spTree>
    <p:extLst>
      <p:ext uri="{BB962C8B-B14F-4D97-AF65-F5344CB8AC3E}">
        <p14:creationId xmlns:p14="http://schemas.microsoft.com/office/powerpoint/2010/main" val="4199501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DCD6A-BF6F-4F4E-A0A6-5A88EF5D2032}"/>
              </a:ext>
            </a:extLst>
          </p:cNvPr>
          <p:cNvSpPr>
            <a:spLocks noGrp="1"/>
          </p:cNvSpPr>
          <p:nvPr>
            <p:ph type="title"/>
          </p:nvPr>
        </p:nvSpPr>
        <p:spPr/>
        <p:txBody>
          <a:bodyPr/>
          <a:lstStyle/>
          <a:p>
            <a:r>
              <a:rPr lang="en-US" dirty="0"/>
              <a:t>Verses 17-19</a:t>
            </a:r>
          </a:p>
        </p:txBody>
      </p:sp>
      <p:sp>
        <p:nvSpPr>
          <p:cNvPr id="3" name="Content Placeholder 2">
            <a:extLst>
              <a:ext uri="{FF2B5EF4-FFF2-40B4-BE49-F238E27FC236}">
                <a16:creationId xmlns:a16="http://schemas.microsoft.com/office/drawing/2014/main" id="{A1B63B90-17E0-41B8-B535-94008E9A3F4B}"/>
              </a:ext>
            </a:extLst>
          </p:cNvPr>
          <p:cNvSpPr>
            <a:spLocks noGrp="1"/>
          </p:cNvSpPr>
          <p:nvPr>
            <p:ph idx="1"/>
          </p:nvPr>
        </p:nvSpPr>
        <p:spPr/>
        <p:txBody>
          <a:bodyPr>
            <a:normAutofit/>
          </a:bodyPr>
          <a:lstStyle/>
          <a:p>
            <a:r>
              <a:rPr lang="en-US" sz="4000" dirty="0"/>
              <a:t>He offered the bull for himself, first, and then he offered the goat for the people. During this time he was the only person at the Tabernacle. </a:t>
            </a:r>
          </a:p>
        </p:txBody>
      </p:sp>
    </p:spTree>
    <p:extLst>
      <p:ext uri="{BB962C8B-B14F-4D97-AF65-F5344CB8AC3E}">
        <p14:creationId xmlns:p14="http://schemas.microsoft.com/office/powerpoint/2010/main" val="117761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782C6-320D-47BF-92EA-694813663F0D}"/>
              </a:ext>
            </a:extLst>
          </p:cNvPr>
          <p:cNvSpPr>
            <a:spLocks noGrp="1"/>
          </p:cNvSpPr>
          <p:nvPr>
            <p:ph type="title"/>
          </p:nvPr>
        </p:nvSpPr>
        <p:spPr/>
        <p:txBody>
          <a:bodyPr/>
          <a:lstStyle/>
          <a:p>
            <a:r>
              <a:rPr lang="en-US" dirty="0"/>
              <a:t>Verses 20-22</a:t>
            </a:r>
          </a:p>
        </p:txBody>
      </p:sp>
      <p:sp>
        <p:nvSpPr>
          <p:cNvPr id="3" name="Content Placeholder 2">
            <a:extLst>
              <a:ext uri="{FF2B5EF4-FFF2-40B4-BE49-F238E27FC236}">
                <a16:creationId xmlns:a16="http://schemas.microsoft.com/office/drawing/2014/main" id="{28D26490-A1B5-4B4E-81D5-52FA5C86843C}"/>
              </a:ext>
            </a:extLst>
          </p:cNvPr>
          <p:cNvSpPr>
            <a:spLocks noGrp="1"/>
          </p:cNvSpPr>
          <p:nvPr>
            <p:ph idx="1"/>
          </p:nvPr>
        </p:nvSpPr>
        <p:spPr/>
        <p:txBody>
          <a:bodyPr>
            <a:normAutofit/>
          </a:bodyPr>
          <a:lstStyle/>
          <a:p>
            <a:r>
              <a:rPr lang="en-US" sz="3600" dirty="0"/>
              <a:t>Only after these offerings had been made was the priest to turn his attention to the living goat. He was to confess over the goat the sins of the people and then have it sent into the wilderness. The goat symbolically bore the sins of the people away from the camp. </a:t>
            </a:r>
          </a:p>
        </p:txBody>
      </p:sp>
    </p:spTree>
    <p:extLst>
      <p:ext uri="{BB962C8B-B14F-4D97-AF65-F5344CB8AC3E}">
        <p14:creationId xmlns:p14="http://schemas.microsoft.com/office/powerpoint/2010/main" val="2124775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7C763-1171-43BE-B511-0FA4882B97F2}"/>
              </a:ext>
            </a:extLst>
          </p:cNvPr>
          <p:cNvSpPr>
            <a:spLocks noGrp="1"/>
          </p:cNvSpPr>
          <p:nvPr>
            <p:ph type="title"/>
          </p:nvPr>
        </p:nvSpPr>
        <p:spPr/>
        <p:txBody>
          <a:bodyPr/>
          <a:lstStyle/>
          <a:p>
            <a:r>
              <a:rPr lang="en-US" dirty="0"/>
              <a:t>Verses 23-28</a:t>
            </a:r>
          </a:p>
        </p:txBody>
      </p:sp>
      <p:sp>
        <p:nvSpPr>
          <p:cNvPr id="3" name="Content Placeholder 2">
            <a:extLst>
              <a:ext uri="{FF2B5EF4-FFF2-40B4-BE49-F238E27FC236}">
                <a16:creationId xmlns:a16="http://schemas.microsoft.com/office/drawing/2014/main" id="{646F4E51-B338-4CF9-95A6-D71300825080}"/>
              </a:ext>
            </a:extLst>
          </p:cNvPr>
          <p:cNvSpPr>
            <a:spLocks noGrp="1"/>
          </p:cNvSpPr>
          <p:nvPr>
            <p:ph idx="1"/>
          </p:nvPr>
        </p:nvSpPr>
        <p:spPr/>
        <p:txBody>
          <a:bodyPr>
            <a:normAutofit/>
          </a:bodyPr>
          <a:lstStyle/>
          <a:p>
            <a:r>
              <a:rPr lang="en-US" sz="3200" dirty="0"/>
              <a:t>After all of this the high priest was then to take off the priestly garments and bathe. Then he was to place the fat of the offerings on the altar. The rest of the sin offerings were to be taken outside of the camp to be burned. The man who released the goat was also to bathe, as were those who took the remains of the sins offerings out to burn. </a:t>
            </a:r>
          </a:p>
        </p:txBody>
      </p:sp>
    </p:spTree>
    <p:extLst>
      <p:ext uri="{BB962C8B-B14F-4D97-AF65-F5344CB8AC3E}">
        <p14:creationId xmlns:p14="http://schemas.microsoft.com/office/powerpoint/2010/main" val="2725226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EDB2D-9834-4E07-8B06-D918760A294D}"/>
              </a:ext>
            </a:extLst>
          </p:cNvPr>
          <p:cNvSpPr>
            <a:spLocks noGrp="1"/>
          </p:cNvSpPr>
          <p:nvPr>
            <p:ph type="title"/>
          </p:nvPr>
        </p:nvSpPr>
        <p:spPr/>
        <p:txBody>
          <a:bodyPr/>
          <a:lstStyle/>
          <a:p>
            <a:r>
              <a:rPr lang="en-US" dirty="0"/>
              <a:t>Verses 29-34</a:t>
            </a:r>
          </a:p>
        </p:txBody>
      </p:sp>
      <p:sp>
        <p:nvSpPr>
          <p:cNvPr id="3" name="Content Placeholder 2">
            <a:extLst>
              <a:ext uri="{FF2B5EF4-FFF2-40B4-BE49-F238E27FC236}">
                <a16:creationId xmlns:a16="http://schemas.microsoft.com/office/drawing/2014/main" id="{912321FF-961D-4E09-9281-CD41E9294699}"/>
              </a:ext>
            </a:extLst>
          </p:cNvPr>
          <p:cNvSpPr>
            <a:spLocks noGrp="1"/>
          </p:cNvSpPr>
          <p:nvPr>
            <p:ph idx="1"/>
          </p:nvPr>
        </p:nvSpPr>
        <p:spPr/>
        <p:txBody>
          <a:bodyPr>
            <a:normAutofit/>
          </a:bodyPr>
          <a:lstStyle/>
          <a:p>
            <a:r>
              <a:rPr lang="en-US" sz="3600" dirty="0"/>
              <a:t>They were to observe the Day of Atonement once a year. It didn’t matter how many other sin offerings were made the rest of the year, they were to always observe the Day of Atonement in this way.</a:t>
            </a:r>
          </a:p>
        </p:txBody>
      </p:sp>
    </p:spTree>
    <p:extLst>
      <p:ext uri="{BB962C8B-B14F-4D97-AF65-F5344CB8AC3E}">
        <p14:creationId xmlns:p14="http://schemas.microsoft.com/office/powerpoint/2010/main" val="2202012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1462-49C2-4E92-881D-0748878AFC59}"/>
              </a:ext>
            </a:extLst>
          </p:cNvPr>
          <p:cNvSpPr>
            <a:spLocks noGrp="1"/>
          </p:cNvSpPr>
          <p:nvPr>
            <p:ph type="title"/>
          </p:nvPr>
        </p:nvSpPr>
        <p:spPr/>
        <p:txBody>
          <a:bodyPr/>
          <a:lstStyle/>
          <a:p>
            <a:r>
              <a:rPr lang="en-US" dirty="0"/>
              <a:t>Verses 1-5</a:t>
            </a:r>
          </a:p>
        </p:txBody>
      </p:sp>
      <p:sp>
        <p:nvSpPr>
          <p:cNvPr id="3" name="Content Placeholder 2">
            <a:extLst>
              <a:ext uri="{FF2B5EF4-FFF2-40B4-BE49-F238E27FC236}">
                <a16:creationId xmlns:a16="http://schemas.microsoft.com/office/drawing/2014/main" id="{54E78B52-DD81-4818-9AF4-EF098FB45921}"/>
              </a:ext>
            </a:extLst>
          </p:cNvPr>
          <p:cNvSpPr>
            <a:spLocks noGrp="1"/>
          </p:cNvSpPr>
          <p:nvPr>
            <p:ph idx="1"/>
          </p:nvPr>
        </p:nvSpPr>
        <p:spPr/>
        <p:txBody>
          <a:bodyPr>
            <a:noAutofit/>
          </a:bodyPr>
          <a:lstStyle/>
          <a:p>
            <a:r>
              <a:rPr lang="en-US" sz="2400" dirty="0"/>
              <a:t>These instructions came right after the death of Aaron’s sons, who had offered strange fire on the altar (see chapter 10), and these make up the instructions for the Day of Atonement. While Aaron was to regularly enter into the Holy Place, past the first curtain of the Tabernacle, he could not enter into the most holy place, in the back of the Tabernacle, unless it was the Day of Atonement. This was the only day out of the year when he was supposed to go into that space. These instructions coming after the death of his sons punctuated how seriously he was to take this. He couldn’t go into that area of Tabernacle any time he felt like it, and he (or whoever was the high priest) was the only one who could go into that area. </a:t>
            </a:r>
          </a:p>
        </p:txBody>
      </p:sp>
    </p:spTree>
    <p:extLst>
      <p:ext uri="{BB962C8B-B14F-4D97-AF65-F5344CB8AC3E}">
        <p14:creationId xmlns:p14="http://schemas.microsoft.com/office/powerpoint/2010/main" val="3863399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61D78-0752-4DE6-A8A2-EB89E9923A9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A75752-9E88-40C0-B81F-08DDE3F31462}"/>
              </a:ext>
            </a:extLst>
          </p:cNvPr>
          <p:cNvSpPr>
            <a:spLocks noGrp="1"/>
          </p:cNvSpPr>
          <p:nvPr>
            <p:ph idx="1"/>
          </p:nvPr>
        </p:nvSpPr>
        <p:spPr/>
        <p:txBody>
          <a:bodyPr>
            <a:normAutofit/>
          </a:bodyPr>
          <a:lstStyle/>
          <a:p>
            <a:r>
              <a:rPr lang="en-US" sz="2800" dirty="0"/>
              <a:t>For the Day of Atonement the high priest was to bring a bull or a sin offering (see chapter 4), and a ram for a burnt offering (see chapter 1). He was also to bring two goats. It says that these goats who also to be used as a sin offering, but this wasn’t like the normal sin offering. This sin offering was unique to the Day of Atonement. There was also to be an additional ram for a second burnt offering. </a:t>
            </a:r>
          </a:p>
        </p:txBody>
      </p:sp>
    </p:spTree>
    <p:extLst>
      <p:ext uri="{BB962C8B-B14F-4D97-AF65-F5344CB8AC3E}">
        <p14:creationId xmlns:p14="http://schemas.microsoft.com/office/powerpoint/2010/main" val="3903603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54E31-A91E-4CAD-83F8-B9D882A13999}"/>
              </a:ext>
            </a:extLst>
          </p:cNvPr>
          <p:cNvSpPr>
            <a:spLocks noGrp="1"/>
          </p:cNvSpPr>
          <p:nvPr>
            <p:ph type="title"/>
          </p:nvPr>
        </p:nvSpPr>
        <p:spPr/>
        <p:txBody>
          <a:bodyPr/>
          <a:lstStyle/>
          <a:p>
            <a:r>
              <a:rPr lang="en-US" dirty="0"/>
              <a:t>Verse 6</a:t>
            </a:r>
          </a:p>
        </p:txBody>
      </p:sp>
      <p:sp>
        <p:nvSpPr>
          <p:cNvPr id="3" name="Content Placeholder 2">
            <a:extLst>
              <a:ext uri="{FF2B5EF4-FFF2-40B4-BE49-F238E27FC236}">
                <a16:creationId xmlns:a16="http://schemas.microsoft.com/office/drawing/2014/main" id="{8C1DC1DB-F1F0-4833-8DE4-D60B0DF24050}"/>
              </a:ext>
            </a:extLst>
          </p:cNvPr>
          <p:cNvSpPr>
            <a:spLocks noGrp="1"/>
          </p:cNvSpPr>
          <p:nvPr>
            <p:ph idx="1"/>
          </p:nvPr>
        </p:nvSpPr>
        <p:spPr/>
        <p:txBody>
          <a:bodyPr>
            <a:normAutofit/>
          </a:bodyPr>
          <a:lstStyle/>
          <a:p>
            <a:r>
              <a:rPr lang="en-US" sz="4000" dirty="0"/>
              <a:t>The bull was for Aaron, or whoever was serving as high priest. Before the priest could make atonement for the rest of Israel he had to first deal with his own sin, and the sin of his household. </a:t>
            </a:r>
          </a:p>
        </p:txBody>
      </p:sp>
    </p:spTree>
    <p:extLst>
      <p:ext uri="{BB962C8B-B14F-4D97-AF65-F5344CB8AC3E}">
        <p14:creationId xmlns:p14="http://schemas.microsoft.com/office/powerpoint/2010/main" val="736695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8EED-4ED7-4EE8-A4B0-BF6E6EF1FF96}"/>
              </a:ext>
            </a:extLst>
          </p:cNvPr>
          <p:cNvSpPr>
            <a:spLocks noGrp="1"/>
          </p:cNvSpPr>
          <p:nvPr>
            <p:ph type="title"/>
          </p:nvPr>
        </p:nvSpPr>
        <p:spPr/>
        <p:txBody>
          <a:bodyPr/>
          <a:lstStyle/>
          <a:p>
            <a:r>
              <a:rPr lang="en-US" dirty="0"/>
              <a:t>Verses 7-10</a:t>
            </a:r>
          </a:p>
        </p:txBody>
      </p:sp>
      <p:sp>
        <p:nvSpPr>
          <p:cNvPr id="3" name="Content Placeholder 2">
            <a:extLst>
              <a:ext uri="{FF2B5EF4-FFF2-40B4-BE49-F238E27FC236}">
                <a16:creationId xmlns:a16="http://schemas.microsoft.com/office/drawing/2014/main" id="{96FB200E-F8E6-48A4-8C83-255949F052F6}"/>
              </a:ext>
            </a:extLst>
          </p:cNvPr>
          <p:cNvSpPr>
            <a:spLocks noGrp="1"/>
          </p:cNvSpPr>
          <p:nvPr>
            <p:ph idx="1"/>
          </p:nvPr>
        </p:nvSpPr>
        <p:spPr/>
        <p:txBody>
          <a:bodyPr>
            <a:noAutofit/>
          </a:bodyPr>
          <a:lstStyle/>
          <a:p>
            <a:r>
              <a:rPr lang="en-US" sz="2400" dirty="0"/>
              <a:t>As for the two goats, Aaron was first to cast lots between the two of them. After the lots were cast, one of the goats was to be sacrificed as a sin offering for Israel, and the other became the scapegoat, and it was to be released into the wilderness. The original Hebrew word used here is Azazel, which could also literally be translated as “the goat of removal” or “escape goat”. This would suggest that their sin was placed on the goat when it was sent out into the wilderness, taking the sin away from the camp. Some believe that Azazel is the name of a demon, and they were releasing the goat to him. This seems unlikely, as it would mean they were placing special significance to this one demon. </a:t>
            </a:r>
          </a:p>
        </p:txBody>
      </p:sp>
    </p:spTree>
    <p:extLst>
      <p:ext uri="{BB962C8B-B14F-4D97-AF65-F5344CB8AC3E}">
        <p14:creationId xmlns:p14="http://schemas.microsoft.com/office/powerpoint/2010/main" val="2562180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F3DB8-FDBE-4528-84DE-84E815CBB9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809A69-26AF-4F1C-B295-B8F45E866579}"/>
              </a:ext>
            </a:extLst>
          </p:cNvPr>
          <p:cNvSpPr>
            <a:spLocks noGrp="1"/>
          </p:cNvSpPr>
          <p:nvPr>
            <p:ph idx="1"/>
          </p:nvPr>
        </p:nvSpPr>
        <p:spPr/>
        <p:txBody>
          <a:bodyPr>
            <a:normAutofit/>
          </a:bodyPr>
          <a:lstStyle/>
          <a:p>
            <a:r>
              <a:rPr lang="en-US" sz="2400" dirty="0"/>
              <a:t>Others have said that the goat should be viewed as symbolic of Christ, since He took on the sins of His people and bore them outside of the city in a similar fashion as the scapegoat. This interpretation does make sense in context, but no where in scripture is this parallel specifically made. We therefore can’t say for certain that this symbolism is what God intended when He established the ritual of the scapegoat. But it is something that we can consider as we study.</a:t>
            </a:r>
          </a:p>
        </p:txBody>
      </p:sp>
    </p:spTree>
    <p:extLst>
      <p:ext uri="{BB962C8B-B14F-4D97-AF65-F5344CB8AC3E}">
        <p14:creationId xmlns:p14="http://schemas.microsoft.com/office/powerpoint/2010/main" val="501296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4B85-19E6-44BF-BC64-C0309D80A5C7}"/>
              </a:ext>
            </a:extLst>
          </p:cNvPr>
          <p:cNvSpPr>
            <a:spLocks noGrp="1"/>
          </p:cNvSpPr>
          <p:nvPr>
            <p:ph type="title"/>
          </p:nvPr>
        </p:nvSpPr>
        <p:spPr/>
        <p:txBody>
          <a:bodyPr/>
          <a:lstStyle/>
          <a:p>
            <a:r>
              <a:rPr lang="en-US" dirty="0"/>
              <a:t>Verses 11-14</a:t>
            </a:r>
          </a:p>
        </p:txBody>
      </p:sp>
      <p:sp>
        <p:nvSpPr>
          <p:cNvPr id="3" name="Content Placeholder 2">
            <a:extLst>
              <a:ext uri="{FF2B5EF4-FFF2-40B4-BE49-F238E27FC236}">
                <a16:creationId xmlns:a16="http://schemas.microsoft.com/office/drawing/2014/main" id="{05D6C48C-7587-4D79-A0E9-133720939E53}"/>
              </a:ext>
            </a:extLst>
          </p:cNvPr>
          <p:cNvSpPr>
            <a:spLocks noGrp="1"/>
          </p:cNvSpPr>
          <p:nvPr>
            <p:ph idx="1"/>
          </p:nvPr>
        </p:nvSpPr>
        <p:spPr/>
        <p:txBody>
          <a:bodyPr>
            <a:normAutofit/>
          </a:bodyPr>
          <a:lstStyle/>
          <a:p>
            <a:r>
              <a:rPr lang="en-US" sz="3200" dirty="0"/>
              <a:t>The bull that was to be for Aaron’s (or the high priest’s) sin offering was to sacrificed according to the instructions given in these verses. He was to prepare the offering in exactly this fashion, or else he would die as Aaron’s sons had died. They deviated from God’s very specific instructions, and so God had made an example of them, making sure no one else ever made the same mistake. </a:t>
            </a:r>
          </a:p>
        </p:txBody>
      </p:sp>
    </p:spTree>
    <p:extLst>
      <p:ext uri="{BB962C8B-B14F-4D97-AF65-F5344CB8AC3E}">
        <p14:creationId xmlns:p14="http://schemas.microsoft.com/office/powerpoint/2010/main" val="2928806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6239B-B20B-430F-B769-310FDA726B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E920FE-2B7A-47F6-B94E-5B2018C78AA1}"/>
              </a:ext>
            </a:extLst>
          </p:cNvPr>
          <p:cNvSpPr>
            <a:spLocks noGrp="1"/>
          </p:cNvSpPr>
          <p:nvPr>
            <p:ph idx="1"/>
          </p:nvPr>
        </p:nvSpPr>
        <p:spPr/>
        <p:txBody>
          <a:bodyPr>
            <a:normAutofit/>
          </a:bodyPr>
          <a:lstStyle/>
          <a:p>
            <a:r>
              <a:rPr lang="en-US" sz="3200" dirty="0"/>
              <a:t>He was to take some of the blood from the bull into the Most Holy Place, that area in the back of the Tabernacle where the Ark of the Covenant was placed, and there sprinkle some of it on the Mercy Seat: the lid of the Ark. This is another reason why he needed to follow these instructions so closely, since he was going into this very holy place. </a:t>
            </a:r>
          </a:p>
        </p:txBody>
      </p:sp>
    </p:spTree>
    <p:extLst>
      <p:ext uri="{BB962C8B-B14F-4D97-AF65-F5344CB8AC3E}">
        <p14:creationId xmlns:p14="http://schemas.microsoft.com/office/powerpoint/2010/main" val="2780275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133D9-AE37-4856-8306-247316F33C32}"/>
              </a:ext>
            </a:extLst>
          </p:cNvPr>
          <p:cNvSpPr>
            <a:spLocks noGrp="1"/>
          </p:cNvSpPr>
          <p:nvPr>
            <p:ph type="title"/>
          </p:nvPr>
        </p:nvSpPr>
        <p:spPr/>
        <p:txBody>
          <a:bodyPr/>
          <a:lstStyle/>
          <a:p>
            <a:r>
              <a:rPr lang="en-US" dirty="0"/>
              <a:t>Verses 15-16</a:t>
            </a:r>
          </a:p>
        </p:txBody>
      </p:sp>
      <p:sp>
        <p:nvSpPr>
          <p:cNvPr id="3" name="Content Placeholder 2">
            <a:extLst>
              <a:ext uri="{FF2B5EF4-FFF2-40B4-BE49-F238E27FC236}">
                <a16:creationId xmlns:a16="http://schemas.microsoft.com/office/drawing/2014/main" id="{70FF5C18-7CB5-48BF-9298-75E93986D9E0}"/>
              </a:ext>
            </a:extLst>
          </p:cNvPr>
          <p:cNvSpPr>
            <a:spLocks noGrp="1"/>
          </p:cNvSpPr>
          <p:nvPr>
            <p:ph idx="1"/>
          </p:nvPr>
        </p:nvSpPr>
        <p:spPr/>
        <p:txBody>
          <a:bodyPr>
            <a:normAutofit/>
          </a:bodyPr>
          <a:lstStyle/>
          <a:p>
            <a:r>
              <a:rPr lang="en-US" sz="3200" dirty="0"/>
              <a:t>In the chapter on the sin offering it says that the sin offering for the congregation was actually to be the same as for the high priest: a bull. This offering that was made on the Day of Atonement was different, however, and made use of the two goats. Also, unlike the sin offering involving the bull, the elders were not personally involved in the Day of Atonement.</a:t>
            </a:r>
          </a:p>
        </p:txBody>
      </p:sp>
    </p:spTree>
    <p:extLst>
      <p:ext uri="{BB962C8B-B14F-4D97-AF65-F5344CB8AC3E}">
        <p14:creationId xmlns:p14="http://schemas.microsoft.com/office/powerpoint/2010/main" val="10475718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37</TotalTime>
  <Words>979</Words>
  <Application>Microsoft Office PowerPoint</Application>
  <PresentationFormat>Widescreen</PresentationFormat>
  <Paragraphs>23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Celestial</vt:lpstr>
      <vt:lpstr>Leviticus</vt:lpstr>
      <vt:lpstr>Verses 1-5</vt:lpstr>
      <vt:lpstr>PowerPoint Presentation</vt:lpstr>
      <vt:lpstr>Verse 6</vt:lpstr>
      <vt:lpstr>Verses 7-10</vt:lpstr>
      <vt:lpstr>PowerPoint Presentation</vt:lpstr>
      <vt:lpstr>Verses 11-14</vt:lpstr>
      <vt:lpstr>PowerPoint Presentation</vt:lpstr>
      <vt:lpstr>Verses 15-16</vt:lpstr>
      <vt:lpstr>Verses 17-19</vt:lpstr>
      <vt:lpstr>Verses 20-22</vt:lpstr>
      <vt:lpstr>Verses 23-28</vt:lpstr>
      <vt:lpstr>Verses 29-34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5</cp:revision>
  <dcterms:created xsi:type="dcterms:W3CDTF">2020-10-11T16:35:12Z</dcterms:created>
  <dcterms:modified xsi:type="dcterms:W3CDTF">2020-10-11T17:12:33Z</dcterms:modified>
</cp:coreProperties>
</file>