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5/24/2020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77F73-56EC-46E0-889C-91BFD8EA989D}"/>
              </a:ext>
            </a:extLst>
          </p:cNvPr>
          <p:cNvSpPr>
            <a:spLocks noGrp="1"/>
          </p:cNvSpPr>
          <p:nvPr>
            <p:ph type="ctrTitle"/>
          </p:nvPr>
        </p:nvSpPr>
        <p:spPr/>
        <p:txBody>
          <a:bodyPr/>
          <a:lstStyle/>
          <a:p>
            <a:r>
              <a:rPr lang="en-US" dirty="0"/>
              <a:t>Leviticus </a:t>
            </a:r>
          </a:p>
        </p:txBody>
      </p:sp>
      <p:sp>
        <p:nvSpPr>
          <p:cNvPr id="3" name="Subtitle 2">
            <a:extLst>
              <a:ext uri="{FF2B5EF4-FFF2-40B4-BE49-F238E27FC236}">
                <a16:creationId xmlns:a16="http://schemas.microsoft.com/office/drawing/2014/main" id="{2D104141-E440-4669-BD56-425A0489E2CB}"/>
              </a:ext>
            </a:extLst>
          </p:cNvPr>
          <p:cNvSpPr>
            <a:spLocks noGrp="1"/>
          </p:cNvSpPr>
          <p:nvPr>
            <p:ph type="subTitle" idx="1"/>
          </p:nvPr>
        </p:nvSpPr>
        <p:spPr/>
        <p:txBody>
          <a:bodyPr/>
          <a:lstStyle/>
          <a:p>
            <a:r>
              <a:rPr lang="en-US" dirty="0"/>
              <a:t>Chapter 7</a:t>
            </a:r>
          </a:p>
        </p:txBody>
      </p:sp>
    </p:spTree>
    <p:extLst>
      <p:ext uri="{BB962C8B-B14F-4D97-AF65-F5344CB8AC3E}">
        <p14:creationId xmlns:p14="http://schemas.microsoft.com/office/powerpoint/2010/main" val="552458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694E1-E9B1-492B-9353-24D305CD0927}"/>
              </a:ext>
            </a:extLst>
          </p:cNvPr>
          <p:cNvSpPr>
            <a:spLocks noGrp="1"/>
          </p:cNvSpPr>
          <p:nvPr>
            <p:ph type="title"/>
          </p:nvPr>
        </p:nvSpPr>
        <p:spPr/>
        <p:txBody>
          <a:bodyPr/>
          <a:lstStyle/>
          <a:p>
            <a:r>
              <a:rPr lang="en-US" dirty="0"/>
              <a:t>Verses 1-10 </a:t>
            </a:r>
          </a:p>
        </p:txBody>
      </p:sp>
      <p:sp>
        <p:nvSpPr>
          <p:cNvPr id="3" name="Content Placeholder 2">
            <a:extLst>
              <a:ext uri="{FF2B5EF4-FFF2-40B4-BE49-F238E27FC236}">
                <a16:creationId xmlns:a16="http://schemas.microsoft.com/office/drawing/2014/main" id="{1EB10BBF-E8E9-4CC3-9309-90485232E077}"/>
              </a:ext>
            </a:extLst>
          </p:cNvPr>
          <p:cNvSpPr>
            <a:spLocks noGrp="1"/>
          </p:cNvSpPr>
          <p:nvPr>
            <p:ph idx="1"/>
          </p:nvPr>
        </p:nvSpPr>
        <p:spPr/>
        <p:txBody>
          <a:bodyPr/>
          <a:lstStyle/>
          <a:p>
            <a:r>
              <a:rPr lang="en-US" sz="3200" dirty="0"/>
              <a:t>The guilt offering, which as we learned in chapter 6 was a ram, was also to be used as food for the priest. It belonged to whichever of the priests who presented the offering. The grain offerings could also be eaten by the priests.</a:t>
            </a:r>
          </a:p>
          <a:p>
            <a:endParaRPr lang="en-US" dirty="0"/>
          </a:p>
        </p:txBody>
      </p:sp>
    </p:spTree>
    <p:extLst>
      <p:ext uri="{BB962C8B-B14F-4D97-AF65-F5344CB8AC3E}">
        <p14:creationId xmlns:p14="http://schemas.microsoft.com/office/powerpoint/2010/main" val="2280910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B706B-78BD-42B6-9C08-E14B53E4383E}"/>
              </a:ext>
            </a:extLst>
          </p:cNvPr>
          <p:cNvSpPr>
            <a:spLocks noGrp="1"/>
          </p:cNvSpPr>
          <p:nvPr>
            <p:ph type="title"/>
          </p:nvPr>
        </p:nvSpPr>
        <p:spPr/>
        <p:txBody>
          <a:bodyPr/>
          <a:lstStyle/>
          <a:p>
            <a:r>
              <a:rPr lang="en-US" dirty="0"/>
              <a:t>Verses 11-15 </a:t>
            </a:r>
          </a:p>
        </p:txBody>
      </p:sp>
      <p:sp>
        <p:nvSpPr>
          <p:cNvPr id="3" name="Content Placeholder 2">
            <a:extLst>
              <a:ext uri="{FF2B5EF4-FFF2-40B4-BE49-F238E27FC236}">
                <a16:creationId xmlns:a16="http://schemas.microsoft.com/office/drawing/2014/main" id="{91C54C37-8625-4D22-B7E7-DDD83C4C41C5}"/>
              </a:ext>
            </a:extLst>
          </p:cNvPr>
          <p:cNvSpPr>
            <a:spLocks noGrp="1"/>
          </p:cNvSpPr>
          <p:nvPr>
            <p:ph idx="1"/>
          </p:nvPr>
        </p:nvSpPr>
        <p:spPr/>
        <p:txBody>
          <a:bodyPr/>
          <a:lstStyle/>
          <a:p>
            <a:r>
              <a:rPr lang="en-US" sz="2800" dirty="0"/>
              <a:t>These are additions to the peace offering. If the peace was also intended as a thanksgiving offering, then along with the animal the worshiper was also to bring a variety of unleavened bread: cakes, wafers, and stirred grains. They were also to bring some cakes of leavened bread, which is a huge contrast with the other grain offerings. The meat of the animal that is brought for the peace offering was to be eaten the same day the offering was made. None of it was to be kept for the next day.</a:t>
            </a:r>
          </a:p>
          <a:p>
            <a:endParaRPr lang="en-US" dirty="0"/>
          </a:p>
        </p:txBody>
      </p:sp>
    </p:spTree>
    <p:extLst>
      <p:ext uri="{BB962C8B-B14F-4D97-AF65-F5344CB8AC3E}">
        <p14:creationId xmlns:p14="http://schemas.microsoft.com/office/powerpoint/2010/main" val="2638408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16C55-1D50-4310-8440-0E8EA794A1DF}"/>
              </a:ext>
            </a:extLst>
          </p:cNvPr>
          <p:cNvSpPr>
            <a:spLocks noGrp="1"/>
          </p:cNvSpPr>
          <p:nvPr>
            <p:ph type="title"/>
          </p:nvPr>
        </p:nvSpPr>
        <p:spPr/>
        <p:txBody>
          <a:bodyPr/>
          <a:lstStyle/>
          <a:p>
            <a:r>
              <a:rPr lang="en-US" dirty="0"/>
              <a:t>Verses 16-21 </a:t>
            </a:r>
          </a:p>
        </p:txBody>
      </p:sp>
      <p:sp>
        <p:nvSpPr>
          <p:cNvPr id="3" name="Content Placeholder 2">
            <a:extLst>
              <a:ext uri="{FF2B5EF4-FFF2-40B4-BE49-F238E27FC236}">
                <a16:creationId xmlns:a16="http://schemas.microsoft.com/office/drawing/2014/main" id="{D5DB5892-AE74-4603-965D-7457AED70F08}"/>
              </a:ext>
            </a:extLst>
          </p:cNvPr>
          <p:cNvSpPr>
            <a:spLocks noGrp="1"/>
          </p:cNvSpPr>
          <p:nvPr>
            <p:ph idx="1"/>
          </p:nvPr>
        </p:nvSpPr>
        <p:spPr/>
        <p:txBody>
          <a:bodyPr/>
          <a:lstStyle/>
          <a:p>
            <a:r>
              <a:rPr lang="en-US" sz="2000" dirty="0"/>
              <a:t>A votive offering was one made as the fulfillment of a vow, and a freewill offering was one made without any obligation. Neither of these was made expressly for the purpose of offering thanks, which is what separated them from the previous peace offering. If the peace offering was one of these, then the meat could be eaten up to the 2</a:t>
            </a:r>
            <a:r>
              <a:rPr lang="en-US" sz="2000" baseline="30000" dirty="0"/>
              <a:t>nd</a:t>
            </a:r>
            <a:r>
              <a:rPr lang="en-US" sz="2000" dirty="0"/>
              <a:t> day, but if any was left over on the third then it was to be burned. It isn't clear why the meat of this offering could be eaten for an extra day, whereas the one for thanksgiving had to be eaten the same day. But that is the commandment. Anything that was left over on the third day was to be considered unclean, the same as when the meat came into contact with anything else that was considered unclean.</a:t>
            </a:r>
          </a:p>
          <a:p>
            <a:endParaRPr lang="en-US" dirty="0"/>
          </a:p>
        </p:txBody>
      </p:sp>
    </p:spTree>
    <p:extLst>
      <p:ext uri="{BB962C8B-B14F-4D97-AF65-F5344CB8AC3E}">
        <p14:creationId xmlns:p14="http://schemas.microsoft.com/office/powerpoint/2010/main" val="4021682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9AE0F-F016-4257-8DD3-83A16293B05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B1FEBD9-9F36-473F-AAA0-587F867E0E2E}"/>
              </a:ext>
            </a:extLst>
          </p:cNvPr>
          <p:cNvSpPr>
            <a:spLocks noGrp="1"/>
          </p:cNvSpPr>
          <p:nvPr>
            <p:ph idx="1"/>
          </p:nvPr>
        </p:nvSpPr>
        <p:spPr/>
        <p:txBody>
          <a:bodyPr/>
          <a:lstStyle/>
          <a:p>
            <a:r>
              <a:rPr lang="en-US" sz="2400" dirty="0"/>
              <a:t>Anyone who ate the peace offering, other than the priest, would be cut off, which in old testament language frequently meant being executed. The meat of the peace offering wasn't available to everyone, so anyone other than a priest who ate it would have had to enter the courtyard of the tabernacle and take some of it. Anyone who displayed this kind of an attitude towards things that were intended to be kept holy would have had no respect or reverence for God.</a:t>
            </a:r>
          </a:p>
          <a:p>
            <a:endParaRPr lang="en-US" dirty="0"/>
          </a:p>
        </p:txBody>
      </p:sp>
    </p:spTree>
    <p:extLst>
      <p:ext uri="{BB962C8B-B14F-4D97-AF65-F5344CB8AC3E}">
        <p14:creationId xmlns:p14="http://schemas.microsoft.com/office/powerpoint/2010/main" val="3982055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51CC-171D-436A-A1D8-A0467D1980B3}"/>
              </a:ext>
            </a:extLst>
          </p:cNvPr>
          <p:cNvSpPr>
            <a:spLocks noGrp="1"/>
          </p:cNvSpPr>
          <p:nvPr>
            <p:ph type="title"/>
          </p:nvPr>
        </p:nvSpPr>
        <p:spPr/>
        <p:txBody>
          <a:bodyPr/>
          <a:lstStyle/>
          <a:p>
            <a:r>
              <a:rPr lang="en-US" dirty="0"/>
              <a:t>Verses 22-27 </a:t>
            </a:r>
          </a:p>
        </p:txBody>
      </p:sp>
      <p:sp>
        <p:nvSpPr>
          <p:cNvPr id="3" name="Content Placeholder 2">
            <a:extLst>
              <a:ext uri="{FF2B5EF4-FFF2-40B4-BE49-F238E27FC236}">
                <a16:creationId xmlns:a16="http://schemas.microsoft.com/office/drawing/2014/main" id="{54F7DC31-3C66-4974-B8AC-2805B9C255C7}"/>
              </a:ext>
            </a:extLst>
          </p:cNvPr>
          <p:cNvSpPr>
            <a:spLocks noGrp="1"/>
          </p:cNvSpPr>
          <p:nvPr>
            <p:ph idx="1"/>
          </p:nvPr>
        </p:nvSpPr>
        <p:spPr/>
        <p:txBody>
          <a:bodyPr/>
          <a:lstStyle/>
          <a:p>
            <a:r>
              <a:rPr lang="en-US" sz="2800" dirty="0"/>
              <a:t>They weren't to eat the fat or the blood. The priest was to remove all of the fat from the animal before cooking it, and apparently so where the rest of the people. This only refers to the large fat deposits in the animal’s body. There would always be some fat residue on the meat; that is impossible to remove entirely.</a:t>
            </a:r>
          </a:p>
          <a:p>
            <a:endParaRPr lang="en-US" dirty="0"/>
          </a:p>
        </p:txBody>
      </p:sp>
    </p:spTree>
    <p:extLst>
      <p:ext uri="{BB962C8B-B14F-4D97-AF65-F5344CB8AC3E}">
        <p14:creationId xmlns:p14="http://schemas.microsoft.com/office/powerpoint/2010/main" val="1377764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81E44-D789-4428-ACBE-A280FD0E03A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8C40C67-5DEB-487E-AE05-073636AE33D7}"/>
              </a:ext>
            </a:extLst>
          </p:cNvPr>
          <p:cNvSpPr>
            <a:spLocks noGrp="1"/>
          </p:cNvSpPr>
          <p:nvPr>
            <p:ph idx="1"/>
          </p:nvPr>
        </p:nvSpPr>
        <p:spPr/>
        <p:txBody>
          <a:bodyPr/>
          <a:lstStyle/>
          <a:p>
            <a:r>
              <a:rPr lang="en-US" sz="2400" dirty="0"/>
              <a:t>Animals that died in the field of natural causes, or were killed by another animal, could be used for some things (the hide could be used for instance) but they weren't allowed to eat them. The reason for this is that the animal wasn't properly prepared. They were supposed to drain the blood, and remove the fat. The animal that died of natural causes, or the animal that was killed by another animal, never had the blood or the fat removed. The blood especially would have begun to coagulate in the body at this point making it unfit for eating.</a:t>
            </a:r>
          </a:p>
          <a:p>
            <a:endParaRPr lang="en-US" dirty="0"/>
          </a:p>
        </p:txBody>
      </p:sp>
    </p:spTree>
    <p:extLst>
      <p:ext uri="{BB962C8B-B14F-4D97-AF65-F5344CB8AC3E}">
        <p14:creationId xmlns:p14="http://schemas.microsoft.com/office/powerpoint/2010/main" val="2201472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91324-B584-4D17-8155-CE3FB70EEC30}"/>
              </a:ext>
            </a:extLst>
          </p:cNvPr>
          <p:cNvSpPr>
            <a:spLocks noGrp="1"/>
          </p:cNvSpPr>
          <p:nvPr>
            <p:ph type="title"/>
          </p:nvPr>
        </p:nvSpPr>
        <p:spPr/>
        <p:txBody>
          <a:bodyPr/>
          <a:lstStyle/>
          <a:p>
            <a:r>
              <a:rPr lang="en-US" dirty="0"/>
              <a:t>Verses 28-38 </a:t>
            </a:r>
          </a:p>
        </p:txBody>
      </p:sp>
      <p:sp>
        <p:nvSpPr>
          <p:cNvPr id="3" name="Content Placeholder 2">
            <a:extLst>
              <a:ext uri="{FF2B5EF4-FFF2-40B4-BE49-F238E27FC236}">
                <a16:creationId xmlns:a16="http://schemas.microsoft.com/office/drawing/2014/main" id="{E5FA5D31-B2B8-4966-96FC-A7D296F267D8}"/>
              </a:ext>
            </a:extLst>
          </p:cNvPr>
          <p:cNvSpPr>
            <a:spLocks noGrp="1"/>
          </p:cNvSpPr>
          <p:nvPr>
            <p:ph idx="1"/>
          </p:nvPr>
        </p:nvSpPr>
        <p:spPr/>
        <p:txBody>
          <a:bodyPr>
            <a:normAutofit lnSpcReduction="10000"/>
          </a:bodyPr>
          <a:lstStyle/>
          <a:p>
            <a:r>
              <a:rPr lang="en-US" sz="2400" dirty="0"/>
              <a:t>The breast and the right thigh of the peace offering were to be the priest’s portion. All of the fat was to be burned on the altar. According to MacArthur the rest of the offering could be used by the worshiper, which could be implied by the intention of the peace offering, which was to symbolize a peace-meal shared between the worshiper and God.</a:t>
            </a:r>
          </a:p>
          <a:p>
            <a:r>
              <a:rPr lang="en-US" sz="2400" dirty="0"/>
              <a:t>The wave offering was made in a horizontal motion, and the heave offering (not mentioned here) was made in a vertical motion. The breast was presented as a wave offering, and then it belonged to the priest.  </a:t>
            </a:r>
          </a:p>
          <a:p>
            <a:r>
              <a:rPr lang="en-US" dirty="0"/>
              <a:t> </a:t>
            </a:r>
          </a:p>
          <a:p>
            <a:endParaRPr lang="en-US" b="1" dirty="0"/>
          </a:p>
        </p:txBody>
      </p:sp>
    </p:spTree>
    <p:extLst>
      <p:ext uri="{BB962C8B-B14F-4D97-AF65-F5344CB8AC3E}">
        <p14:creationId xmlns:p14="http://schemas.microsoft.com/office/powerpoint/2010/main" val="3255062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6</TotalTime>
  <Words>699</Words>
  <Application>Microsoft Office PowerPoint</Application>
  <PresentationFormat>Widescreen</PresentationFormat>
  <Paragraphs>16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Celestial</vt:lpstr>
      <vt:lpstr>Leviticus </vt:lpstr>
      <vt:lpstr>Verses 1-10 </vt:lpstr>
      <vt:lpstr>Verses 11-15 </vt:lpstr>
      <vt:lpstr>Verses 16-21 </vt:lpstr>
      <vt:lpstr>PowerPoint Presentation</vt:lpstr>
      <vt:lpstr>Verses 22-27 </vt:lpstr>
      <vt:lpstr>PowerPoint Presentation</vt:lpstr>
      <vt:lpstr>Verses 28-38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Leviticus </dc:title>
  <dc:creator>Bryan Jones</dc:creator>
  <cp:lastModifiedBy>Bryan Jones</cp:lastModifiedBy>
  <cp:revision>1</cp:revision>
  <dcterms:created xsi:type="dcterms:W3CDTF">2020-05-24T17:45:47Z</dcterms:created>
  <dcterms:modified xsi:type="dcterms:W3CDTF">2020-05-24T17:52:38Z</dcterms:modified>
</cp:coreProperties>
</file>